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3" r:id="rId4"/>
    <p:sldId id="262" r:id="rId5"/>
    <p:sldId id="260" r:id="rId6"/>
    <p:sldId id="261" r:id="rId7"/>
    <p:sldId id="257" r:id="rId8"/>
    <p:sldId id="25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BA042-3937-445C-844D-5ADC821800ED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BB4BB-12FB-42F7-BD5A-35EC5A324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53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12D4-A51F-46DC-B249-A0AFE4ED9E15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6B35-C502-4C70-A892-82CA5020F7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28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12D4-A51F-46DC-B249-A0AFE4ED9E15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6B35-C502-4C70-A892-82CA5020F7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64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12D4-A51F-46DC-B249-A0AFE4ED9E15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6B35-C502-4C70-A892-82CA5020F7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7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12D4-A51F-46DC-B249-A0AFE4ED9E15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6B35-C502-4C70-A892-82CA5020F7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77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12D4-A51F-46DC-B249-A0AFE4ED9E15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6B35-C502-4C70-A892-82CA5020F7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34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12D4-A51F-46DC-B249-A0AFE4ED9E15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6B35-C502-4C70-A892-82CA5020F7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28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12D4-A51F-46DC-B249-A0AFE4ED9E15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6B35-C502-4C70-A892-82CA5020F7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43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12D4-A51F-46DC-B249-A0AFE4ED9E15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6B35-C502-4C70-A892-82CA5020F7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9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12D4-A51F-46DC-B249-A0AFE4ED9E15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6B35-C502-4C70-A892-82CA5020F7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38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12D4-A51F-46DC-B249-A0AFE4ED9E15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6B35-C502-4C70-A892-82CA5020F7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61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12D4-A51F-46DC-B249-A0AFE4ED9E15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6B35-C502-4C70-A892-82CA5020F7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212D4-A51F-46DC-B249-A0AFE4ED9E15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6B35-C502-4C70-A892-82CA5020F7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41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rin.homp@hs-emden-leer.d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hyperlink" Target="mailto:jimena.mejia@hs-emden-leer.d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arin.homp@hs-emden-leer.d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487055"/>
            <a:ext cx="9144000" cy="2438400"/>
          </a:xfrm>
        </p:spPr>
        <p:txBody>
          <a:bodyPr>
            <a:normAutofit fontScale="90000"/>
          </a:bodyPr>
          <a:lstStyle/>
          <a:p>
            <a:r>
              <a:rPr lang="de-DE" sz="6700" b="1" dirty="0" smtClean="0"/>
              <a:t>Erstsemester Informationen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Barrierefrei studieren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09235"/>
          </a:xfrm>
        </p:spPr>
        <p:txBody>
          <a:bodyPr/>
          <a:lstStyle/>
          <a:p>
            <a:endParaRPr lang="de-DE" dirty="0" smtClean="0"/>
          </a:p>
          <a:p>
            <a:r>
              <a:rPr lang="de-DE" sz="4000" b="1" dirty="0" smtClean="0"/>
              <a:t>Bitte bereits am Anfang des Semesters Beratungstermine nutzen!</a:t>
            </a:r>
            <a:endParaRPr lang="de-DE" sz="40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60073" y="6300932"/>
            <a:ext cx="6998854" cy="423141"/>
          </a:xfrm>
        </p:spPr>
        <p:txBody>
          <a:bodyPr/>
          <a:lstStyle/>
          <a:p>
            <a:r>
              <a:rPr lang="de-DE" b="1" dirty="0" smtClean="0"/>
              <a:t>Beauftragte für Studierende mit gesundheitlichen Beeinträchtigungen und chronischen Erkrankungen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6B35-C502-4C70-A892-82CA5020F7A6}" type="slidenum">
              <a:rPr lang="de-DE" smtClean="0"/>
              <a:t>1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323" y="169535"/>
            <a:ext cx="2594541" cy="11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8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382" y="365125"/>
            <a:ext cx="11104418" cy="2350366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Vorstellung </a:t>
            </a:r>
            <a:r>
              <a:rPr lang="de-DE" b="1" dirty="0" smtClean="0"/>
              <a:t>der Beauftragte </a:t>
            </a:r>
            <a:r>
              <a:rPr lang="de-DE" b="1" dirty="0"/>
              <a:t>für Studierende mit gesundheitlichen Beeinträchtigungen und chronischen </a:t>
            </a:r>
            <a:r>
              <a:rPr lang="de-DE" b="1" dirty="0" smtClean="0"/>
              <a:t>Erkrankungen </a:t>
            </a:r>
            <a:r>
              <a:rPr lang="de-DE" b="1" dirty="0"/>
              <a:t>der Hochschule Emden/Leer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63073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8145" y="3602181"/>
            <a:ext cx="1838037" cy="227214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048000" y="2339856"/>
            <a:ext cx="7934036" cy="4033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/>
              <a:t>Seit 27.01.2021</a:t>
            </a:r>
            <a:r>
              <a:rPr lang="de-DE" sz="2400" dirty="0"/>
              <a:t> </a:t>
            </a:r>
            <a:r>
              <a:rPr lang="de-DE" sz="2400" dirty="0" smtClean="0"/>
              <a:t>der </a:t>
            </a:r>
            <a:r>
              <a:rPr lang="de-DE" sz="2400" dirty="0"/>
              <a:t>Hochschule Emden/Leer bestellt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3200" b="1" dirty="0"/>
              <a:t>Hoheitliche Aufgabe der Hochschule </a:t>
            </a:r>
            <a:r>
              <a:rPr lang="de-DE" sz="3200" b="1" dirty="0" smtClean="0"/>
              <a:t>Emden/Leer als Ehrenamt</a:t>
            </a:r>
            <a:endParaRPr lang="de-DE" sz="32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Karin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Homp   </a:t>
            </a:r>
            <a:r>
              <a:rPr lang="de-DE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karin.homp@hs-emden-leer.de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Tel.: 0171 8661 980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Offen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Sprechzeiten: Montags von 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10 -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Uhr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Persönliche oder telefonische 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Vereinbarung für Termine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4742" y="6008701"/>
            <a:ext cx="1714588" cy="7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8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057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latin typeface="+mn-lt"/>
              </a:rPr>
              <a:t>Flyer für Erstsemestertaschen + Beratung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68" y="1034473"/>
            <a:ext cx="5207755" cy="5186699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30400" y="6403929"/>
            <a:ext cx="7045036" cy="587997"/>
          </a:xfrm>
        </p:spPr>
        <p:txBody>
          <a:bodyPr/>
          <a:lstStyle/>
          <a:p>
            <a:r>
              <a:rPr lang="de-DE" b="1" dirty="0"/>
              <a:t>Beauftragte für Studierende mit gesundheitlichen Beeinträchtigungen und chronischen Erkrankungen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477" y="1034474"/>
            <a:ext cx="5233130" cy="52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3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618" y="524875"/>
            <a:ext cx="10773884" cy="758557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>
                <a:latin typeface="+mn-lt"/>
              </a:rPr>
              <a:t>Weitere Unterstützungsangebote an der Hochschule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2967258" y="6426849"/>
            <a:ext cx="6712450" cy="437088"/>
          </a:xfrm>
          <a:prstGeom prst="rect">
            <a:avLst/>
          </a:prstGeom>
        </p:spPr>
        <p:txBody>
          <a:bodyPr/>
          <a:lstStyle/>
          <a:p>
            <a:r>
              <a:rPr lang="de-DE" b="1" dirty="0"/>
              <a:t>Beauftragte für Studierende mit gesundheitlichen Beeinträchtigungen und chronischen Erkrankungen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436" y="1975066"/>
            <a:ext cx="1042780" cy="145393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114800" y="1292246"/>
            <a:ext cx="396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0" i="0" dirty="0">
                <a:solidFill>
                  <a:srgbClr val="000000"/>
                </a:solidFill>
                <a:effectLst/>
                <a:latin typeface="Nunito Sans" panose="020F0502020204030204" pitchFamily="2" charset="0"/>
              </a:rPr>
              <a:t>Behindertenberatung </a:t>
            </a:r>
            <a:r>
              <a:rPr lang="de-DE" sz="2000" i="0" dirty="0">
                <a:solidFill>
                  <a:srgbClr val="2B2B2B"/>
                </a:solidFill>
                <a:effectLst/>
              </a:rPr>
              <a:t>des Studierendenwerks Oldenburg</a:t>
            </a:r>
            <a:endParaRPr lang="de-DE" sz="2000" b="0" i="0" dirty="0">
              <a:solidFill>
                <a:srgbClr val="000000"/>
              </a:solidFill>
              <a:effectLst/>
              <a:latin typeface="Nunito Sans" panose="020F0502020204030204" pitchFamily="2" charset="0"/>
            </a:endParaRPr>
          </a:p>
          <a:p>
            <a:endParaRPr lang="de-DE" dirty="0"/>
          </a:p>
          <a:p>
            <a:r>
              <a:rPr lang="de-DE" b="1" dirty="0"/>
              <a:t>Wiebke Hendeß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rcRect l="34184" r="7705" b="29879"/>
          <a:stretch/>
        </p:blipFill>
        <p:spPr>
          <a:xfrm>
            <a:off x="9679708" y="4631515"/>
            <a:ext cx="1454131" cy="167172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rcRect l="9003" r="2502"/>
          <a:stretch/>
        </p:blipFill>
        <p:spPr>
          <a:xfrm>
            <a:off x="9679708" y="2021691"/>
            <a:ext cx="1454131" cy="152627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226" y="4838203"/>
            <a:ext cx="942369" cy="133527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6A41EAB-0362-8CFC-3AC1-E7E29854962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24"/>
          <a:stretch/>
        </p:blipFill>
        <p:spPr>
          <a:xfrm>
            <a:off x="1763544" y="1947161"/>
            <a:ext cx="1970647" cy="1555378"/>
          </a:xfrm>
          <a:prstGeom prst="rect">
            <a:avLst/>
          </a:prstGeo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2A86A4F2-1397-68B8-4A8D-2F09EBCF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304" y="1292246"/>
            <a:ext cx="4338278" cy="2419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i="0" dirty="0">
                <a:solidFill>
                  <a:srgbClr val="2B2B2B"/>
                </a:solidFill>
                <a:effectLst/>
              </a:rPr>
              <a:t>Psychosoziale Beratung des Studierendenwerks Oldenburg</a:t>
            </a:r>
            <a:br>
              <a:rPr lang="de-DE" sz="2000" i="0" dirty="0">
                <a:solidFill>
                  <a:srgbClr val="2B2B2B"/>
                </a:solidFill>
                <a:effectLst/>
              </a:rPr>
            </a:br>
            <a:endParaRPr lang="de-DE" sz="2000" i="0" dirty="0">
              <a:solidFill>
                <a:srgbClr val="2B2B2B"/>
              </a:solidFill>
              <a:effectLst/>
            </a:endParaRPr>
          </a:p>
          <a:p>
            <a:pPr marL="0" indent="0">
              <a:buNone/>
            </a:pPr>
            <a:r>
              <a:rPr lang="de-DE" sz="1800" b="1" i="0" dirty="0">
                <a:solidFill>
                  <a:srgbClr val="2B2B2B"/>
                </a:solidFill>
                <a:effectLst/>
              </a:rPr>
              <a:t>Sonja Saathoff</a:t>
            </a:r>
            <a:endParaRPr lang="de-DE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6ADB6BE-2234-B26A-A054-1E3C7D619873}"/>
              </a:ext>
            </a:extLst>
          </p:cNvPr>
          <p:cNvSpPr txBox="1"/>
          <p:nvPr/>
        </p:nvSpPr>
        <p:spPr>
          <a:xfrm>
            <a:off x="7614339" y="1292246"/>
            <a:ext cx="3962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Nunito Sans" panose="020F0502020204030204" pitchFamily="2" charset="0"/>
              </a:rPr>
              <a:t>Zentrale Studien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Nunito Sans" panose="020F0502020204030204" pitchFamily="2" charset="0"/>
              </a:rPr>
              <a:t>beratung </a:t>
            </a:r>
            <a:r>
              <a:rPr lang="de-DE" sz="2000" i="0" dirty="0">
                <a:solidFill>
                  <a:srgbClr val="2B2B2B"/>
                </a:solidFill>
                <a:effectLst/>
              </a:rPr>
              <a:t>der</a:t>
            </a:r>
          </a:p>
          <a:p>
            <a:r>
              <a:rPr lang="de-DE" sz="2000" b="0" dirty="0">
                <a:solidFill>
                  <a:srgbClr val="2B2B2B"/>
                </a:solidFill>
                <a:latin typeface="Nunito Sans" panose="020F0502020204030204" pitchFamily="2" charset="0"/>
              </a:rPr>
              <a:t>Hochschule Emden/Leer</a:t>
            </a:r>
            <a:endParaRPr lang="de-DE" sz="2000" b="0" i="0" dirty="0">
              <a:solidFill>
                <a:srgbClr val="000000"/>
              </a:solidFill>
              <a:effectLst/>
              <a:latin typeface="Nunito Sans" panose="020F0502020204030204" pitchFamily="2" charset="0"/>
            </a:endParaRPr>
          </a:p>
          <a:p>
            <a:endParaRPr lang="de-DE" dirty="0"/>
          </a:p>
          <a:p>
            <a:r>
              <a:rPr lang="de-DE" b="1" dirty="0"/>
              <a:t>Claudia Herm</a:t>
            </a:r>
          </a:p>
          <a:p>
            <a:r>
              <a:rPr lang="de-DE" b="1" dirty="0"/>
              <a:t>und Team</a:t>
            </a:r>
            <a:endParaRPr lang="de-DE" dirty="0"/>
          </a:p>
        </p:txBody>
      </p:sp>
      <p:sp>
        <p:nvSpPr>
          <p:cNvPr id="20" name="Inhaltsplatzhalter 15">
            <a:extLst>
              <a:ext uri="{FF2B5EF4-FFF2-40B4-BE49-F238E27FC236}">
                <a16:creationId xmlns:a16="http://schemas.microsoft.com/office/drawing/2014/main" id="{7325AB85-9ACC-D582-8A45-7E69FBBAF989}"/>
              </a:ext>
            </a:extLst>
          </p:cNvPr>
          <p:cNvSpPr txBox="1">
            <a:spLocks/>
          </p:cNvSpPr>
          <p:nvPr/>
        </p:nvSpPr>
        <p:spPr>
          <a:xfrm>
            <a:off x="178304" y="3682481"/>
            <a:ext cx="3714817" cy="241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rgbClr val="2B2B2B"/>
                </a:solidFill>
              </a:rPr>
              <a:t>Schwerbehindertenvertretung der </a:t>
            </a:r>
            <a:br>
              <a:rPr lang="de-DE" sz="2000" dirty="0">
                <a:solidFill>
                  <a:srgbClr val="2B2B2B"/>
                </a:solidFill>
              </a:rPr>
            </a:br>
            <a:r>
              <a:rPr lang="de-DE" sz="2000" dirty="0">
                <a:solidFill>
                  <a:srgbClr val="2B2B2B"/>
                </a:solidFill>
              </a:rPr>
              <a:t>Hochschule Emden/Leer </a:t>
            </a:r>
            <a:r>
              <a:rPr lang="de-DE" sz="1200" dirty="0">
                <a:solidFill>
                  <a:srgbClr val="2B2B2B"/>
                </a:solidFill>
              </a:rPr>
              <a:t>(Mitarbeiter*innen und Professor*innen)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rgbClr val="2B2B2B"/>
                </a:solidFill>
              </a:rPr>
              <a:t>Ansprechperson FB Technik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b="1" dirty="0">
                <a:solidFill>
                  <a:srgbClr val="2B2B2B"/>
                </a:solidFill>
              </a:rPr>
              <a:t>Stefan Prescher</a:t>
            </a:r>
            <a:endParaRPr lang="de-DE" b="1" dirty="0"/>
          </a:p>
        </p:txBody>
      </p:sp>
      <p:sp>
        <p:nvSpPr>
          <p:cNvPr id="21" name="Inhaltsplatzhalter 15">
            <a:extLst>
              <a:ext uri="{FF2B5EF4-FFF2-40B4-BE49-F238E27FC236}">
                <a16:creationId xmlns:a16="http://schemas.microsoft.com/office/drawing/2014/main" id="{23506067-BECB-2582-767F-92847A42EDFE}"/>
              </a:ext>
            </a:extLst>
          </p:cNvPr>
          <p:cNvSpPr txBox="1">
            <a:spLocks/>
          </p:cNvSpPr>
          <p:nvPr/>
        </p:nvSpPr>
        <p:spPr>
          <a:xfrm>
            <a:off x="4179472" y="3684004"/>
            <a:ext cx="3209511" cy="241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rgbClr val="2B2B2B"/>
                </a:solidFill>
              </a:rPr>
              <a:t>Ansprechperson FB Soziale Arbeit und Gesundheit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b="1" dirty="0">
                <a:solidFill>
                  <a:srgbClr val="2B2B2B"/>
                </a:solidFill>
              </a:rPr>
              <a:t>Jimena </a:t>
            </a:r>
            <a:r>
              <a:rPr lang="de-DE" sz="1800" b="1" dirty="0" smtClean="0">
                <a:solidFill>
                  <a:srgbClr val="2B2B2B"/>
                </a:solidFill>
              </a:rPr>
              <a:t>Gil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100" u="sng" dirty="0" smtClean="0">
                <a:hlinkClick r:id="rId7"/>
              </a:rPr>
              <a:t>jimena.mejia@hs-emden-leer.de</a:t>
            </a:r>
            <a:endParaRPr lang="de-DE" sz="1100" b="1" dirty="0"/>
          </a:p>
        </p:txBody>
      </p:sp>
      <p:sp>
        <p:nvSpPr>
          <p:cNvPr id="22" name="Inhaltsplatzhalter 15">
            <a:extLst>
              <a:ext uri="{FF2B5EF4-FFF2-40B4-BE49-F238E27FC236}">
                <a16:creationId xmlns:a16="http://schemas.microsoft.com/office/drawing/2014/main" id="{EBE5F993-103E-1637-1916-F7FE87DCC799}"/>
              </a:ext>
            </a:extLst>
          </p:cNvPr>
          <p:cNvSpPr txBox="1">
            <a:spLocks/>
          </p:cNvSpPr>
          <p:nvPr/>
        </p:nvSpPr>
        <p:spPr>
          <a:xfrm>
            <a:off x="7614339" y="3707092"/>
            <a:ext cx="3714817" cy="241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solidFill>
                  <a:srgbClr val="2B2B2B"/>
                </a:solidFill>
              </a:rPr>
              <a:t>Ansprechperson FB Wirtschaft und Business Campus Leer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b="1" dirty="0" smtClean="0">
                <a:solidFill>
                  <a:srgbClr val="2B2B2B"/>
                </a:solidFill>
              </a:rPr>
              <a:t>Peer Bartels</a:t>
            </a:r>
            <a:endParaRPr lang="de-DE" b="1" dirty="0"/>
          </a:p>
        </p:txBody>
      </p:sp>
      <p:sp>
        <p:nvSpPr>
          <p:cNvPr id="23" name="AutoShape 2">
            <a:extLst>
              <a:ext uri="{FF2B5EF4-FFF2-40B4-BE49-F238E27FC236}">
                <a16:creationId xmlns:a16="http://schemas.microsoft.com/office/drawing/2014/main" id="{2E8F810B-0D31-C442-4D6F-F3CAE4AAD7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25" name="Grafik 24" descr="Ein Bild, das Text, Logo, Schrift, Kreis enthält.&#10;&#10;KI-generierte Inhalte können fehlerhaft sein.">
            <a:extLst>
              <a:ext uri="{FF2B5EF4-FFF2-40B4-BE49-F238E27FC236}">
                <a16:creationId xmlns:a16="http://schemas.microsoft.com/office/drawing/2014/main" id="{E26ECF45-9674-3719-3E55-198EA3262F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43" y="4775688"/>
            <a:ext cx="1595812" cy="16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2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4473" y="1385455"/>
            <a:ext cx="9633527" cy="2447636"/>
          </a:xfrm>
        </p:spPr>
        <p:txBody>
          <a:bodyPr>
            <a:normAutofit fontScale="90000"/>
          </a:bodyPr>
          <a:lstStyle/>
          <a:p>
            <a:r>
              <a:rPr lang="de-DE" sz="6700" b="1" dirty="0" smtClean="0"/>
              <a:t>First </a:t>
            </a:r>
            <a:r>
              <a:rPr lang="de-DE" sz="6700" b="1" dirty="0"/>
              <a:t>Y</a:t>
            </a:r>
            <a:r>
              <a:rPr lang="de-DE" sz="6700" b="1" dirty="0" smtClean="0"/>
              <a:t>ear </a:t>
            </a:r>
            <a:r>
              <a:rPr lang="de-DE" sz="6700" b="1" dirty="0"/>
              <a:t>S</a:t>
            </a:r>
            <a:r>
              <a:rPr lang="de-DE" sz="6700" b="1" dirty="0" smtClean="0"/>
              <a:t>tudent </a:t>
            </a:r>
            <a:r>
              <a:rPr lang="de-DE" sz="6700" b="1" dirty="0"/>
              <a:t>I</a:t>
            </a:r>
            <a:r>
              <a:rPr lang="de-DE" sz="6700" b="1" dirty="0" smtClean="0"/>
              <a:t>nformation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err="1" smtClean="0"/>
              <a:t>Studying</a:t>
            </a:r>
            <a:r>
              <a:rPr lang="de-DE" b="1" dirty="0" smtClean="0"/>
              <a:t> </a:t>
            </a:r>
            <a:r>
              <a:rPr lang="de-DE" b="1" dirty="0" err="1" smtClean="0"/>
              <a:t>without</a:t>
            </a:r>
            <a:r>
              <a:rPr lang="de-DE" b="1" dirty="0" smtClean="0"/>
              <a:t> </a:t>
            </a:r>
            <a:r>
              <a:rPr lang="de-DE" b="1" dirty="0" err="1" smtClean="0"/>
              <a:t>Barriers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09235"/>
          </a:xfrm>
        </p:spPr>
        <p:txBody>
          <a:bodyPr/>
          <a:lstStyle/>
          <a:p>
            <a:endParaRPr lang="de-DE" dirty="0" smtClean="0"/>
          </a:p>
          <a:p>
            <a:r>
              <a:rPr lang="de-DE" sz="4000" b="1" dirty="0" err="1" smtClean="0"/>
              <a:t>Please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get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your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consulting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appointment</a:t>
            </a:r>
            <a:r>
              <a:rPr lang="de-DE" sz="4000" b="1" dirty="0" smtClean="0"/>
              <a:t> in </a:t>
            </a:r>
            <a:r>
              <a:rPr lang="de-DE" sz="4000" b="1" dirty="0" err="1" smtClean="0"/>
              <a:t>the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beginning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of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the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semester</a:t>
            </a:r>
            <a:r>
              <a:rPr lang="de-DE" sz="4000" b="1" dirty="0" smtClean="0"/>
              <a:t>!</a:t>
            </a:r>
            <a:endParaRPr lang="de-DE" sz="40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60073" y="6300932"/>
            <a:ext cx="6998854" cy="423141"/>
          </a:xfrm>
        </p:spPr>
        <p:txBody>
          <a:bodyPr/>
          <a:lstStyle/>
          <a:p>
            <a:r>
              <a:rPr lang="de-DE" b="1" dirty="0" smtClean="0"/>
              <a:t>Beauftragte für Studierende mit gesundheitlichen Beeinträchtigungen und chronischen Erkrankungen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6B35-C502-4C70-A892-82CA5020F7A6}" type="slidenum">
              <a:rPr lang="de-DE" smtClean="0"/>
              <a:t>5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877" y="169535"/>
            <a:ext cx="2637912" cy="11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5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382" y="365125"/>
            <a:ext cx="11104418" cy="2350366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 err="1" smtClean="0"/>
              <a:t>Introduction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of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the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officer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for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disability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counceling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for</a:t>
            </a:r>
            <a:r>
              <a:rPr lang="de-DE" sz="4800" b="1" dirty="0" smtClean="0"/>
              <a:t> </a:t>
            </a:r>
            <a:r>
              <a:rPr lang="de-DE" sz="4800" b="1" dirty="0" err="1" smtClean="0"/>
              <a:t>students</a:t>
            </a:r>
            <a:endParaRPr lang="de-DE" sz="4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63073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8145" y="3602181"/>
            <a:ext cx="1838037" cy="227214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048000" y="2339856"/>
            <a:ext cx="7934036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b="1" dirty="0" err="1" smtClean="0"/>
              <a:t>Since</a:t>
            </a:r>
            <a:r>
              <a:rPr lang="de-DE" sz="2400" b="1" dirty="0" smtClean="0"/>
              <a:t> </a:t>
            </a:r>
            <a:r>
              <a:rPr lang="de-DE" sz="2400" b="1" dirty="0"/>
              <a:t>27.01.2021</a:t>
            </a:r>
            <a:r>
              <a:rPr lang="de-DE" sz="2400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Hochschule </a:t>
            </a:r>
            <a:r>
              <a:rPr lang="de-DE" sz="2400" dirty="0"/>
              <a:t>Emden/Leer </a:t>
            </a:r>
            <a:r>
              <a:rPr lang="de-DE" sz="2400" dirty="0" err="1" smtClean="0"/>
              <a:t>appointed</a:t>
            </a:r>
            <a:r>
              <a:rPr lang="de-DE" sz="2400" dirty="0" smtClean="0"/>
              <a:t> </a:t>
            </a:r>
            <a:r>
              <a:rPr lang="de-DE" sz="2400" dirty="0" err="1" smtClean="0"/>
              <a:t>honorary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sovereign</a:t>
            </a:r>
            <a:r>
              <a:rPr lang="de-DE" sz="2400" dirty="0" smtClean="0"/>
              <a:t> </a:t>
            </a:r>
            <a:r>
              <a:rPr lang="de-DE" sz="2400" dirty="0" err="1" smtClean="0"/>
              <a:t>task</a:t>
            </a:r>
            <a:r>
              <a:rPr lang="de-DE" sz="2400" dirty="0" smtClean="0"/>
              <a:t> </a:t>
            </a:r>
            <a:endParaRPr lang="de-DE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Karin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Homp   </a:t>
            </a:r>
            <a:r>
              <a:rPr lang="de-DE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karin.homp@hs-emden-leer.de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Phone: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0171 8661 980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</a:t>
            </a:r>
            <a:r>
              <a:rPr lang="de-DE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hours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Mondays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10 -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de-DE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appointment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counceling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280" y="5800436"/>
            <a:ext cx="1888069" cy="8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0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6891" y="365125"/>
            <a:ext cx="10515600" cy="189057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latin typeface="+mn-lt"/>
              </a:rPr>
              <a:t>Flyer </a:t>
            </a:r>
            <a:r>
              <a:rPr lang="de-DE" b="1" dirty="0" err="1" smtClean="0">
                <a:latin typeface="+mn-lt"/>
              </a:rPr>
              <a:t>for</a:t>
            </a:r>
            <a:r>
              <a:rPr lang="de-DE" b="1" dirty="0" smtClean="0">
                <a:latin typeface="+mn-lt"/>
              </a:rPr>
              <a:t>  </a:t>
            </a:r>
            <a:r>
              <a:rPr lang="de-DE" b="1" dirty="0" err="1" smtClean="0">
                <a:latin typeface="+mn-lt"/>
              </a:rPr>
              <a:t>first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year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studentbags</a:t>
            </a:r>
            <a:r>
              <a:rPr lang="de-DE" b="1" dirty="0" smtClean="0">
                <a:latin typeface="+mn-lt"/>
              </a:rPr>
              <a:t> + </a:t>
            </a:r>
            <a:r>
              <a:rPr lang="de-DE" b="1" dirty="0" err="1" smtClean="0">
                <a:latin typeface="+mn-lt"/>
              </a:rPr>
              <a:t>Counceling</a:t>
            </a:r>
            <a:endParaRPr lang="de-DE" b="1" dirty="0">
              <a:latin typeface="+mn-lt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68" y="1034473"/>
            <a:ext cx="5207755" cy="5186699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930400" y="6403929"/>
            <a:ext cx="7045036" cy="587997"/>
          </a:xfrm>
        </p:spPr>
        <p:txBody>
          <a:bodyPr/>
          <a:lstStyle/>
          <a:p>
            <a:r>
              <a:rPr lang="de-DE" b="1" dirty="0"/>
              <a:t>Beauftragte für Studierende mit gesundheitlichen Beeinträchtigungen und chronischen Erkrankungen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477" y="1034474"/>
            <a:ext cx="5233130" cy="525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4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618" y="1"/>
            <a:ext cx="10773884" cy="1283432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latin typeface="+mn-lt"/>
              </a:rPr>
              <a:t>Further </a:t>
            </a:r>
            <a:r>
              <a:rPr lang="de-DE" sz="4000" b="1" dirty="0" err="1" smtClean="0">
                <a:latin typeface="+mn-lt"/>
              </a:rPr>
              <a:t>support</a:t>
            </a:r>
            <a:r>
              <a:rPr lang="de-DE" sz="4000" b="1" dirty="0" smtClean="0">
                <a:latin typeface="+mn-lt"/>
              </a:rPr>
              <a:t> </a:t>
            </a:r>
            <a:r>
              <a:rPr lang="de-DE" sz="4000" b="1" dirty="0" err="1" smtClean="0">
                <a:latin typeface="+mn-lt"/>
              </a:rPr>
              <a:t>consultants</a:t>
            </a:r>
            <a:r>
              <a:rPr lang="de-DE" sz="4000" b="1" dirty="0" smtClean="0">
                <a:latin typeface="+mn-lt"/>
              </a:rPr>
              <a:t> </a:t>
            </a:r>
            <a:r>
              <a:rPr lang="de-DE" sz="4000" b="1" dirty="0" err="1" smtClean="0">
                <a:latin typeface="+mn-lt"/>
              </a:rPr>
              <a:t>of</a:t>
            </a:r>
            <a:r>
              <a:rPr lang="de-DE" sz="4000" b="1" dirty="0" smtClean="0">
                <a:latin typeface="+mn-lt"/>
              </a:rPr>
              <a:t> </a:t>
            </a:r>
            <a:r>
              <a:rPr lang="de-DE" sz="4000" b="1" dirty="0" err="1" smtClean="0">
                <a:latin typeface="+mn-lt"/>
              </a:rPr>
              <a:t>the</a:t>
            </a:r>
            <a:r>
              <a:rPr lang="de-DE" sz="4000" b="1" dirty="0" smtClean="0">
                <a:latin typeface="+mn-lt"/>
              </a:rPr>
              <a:t> Hochschule Emden/Leer</a:t>
            </a:r>
            <a:endParaRPr lang="de-DE" sz="4000" b="1" dirty="0">
              <a:latin typeface="+mn-lt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2967258" y="6426849"/>
            <a:ext cx="6712450" cy="437088"/>
          </a:xfrm>
          <a:prstGeom prst="rect">
            <a:avLst/>
          </a:prstGeom>
        </p:spPr>
        <p:txBody>
          <a:bodyPr/>
          <a:lstStyle/>
          <a:p>
            <a:r>
              <a:rPr lang="de-DE" b="1" dirty="0"/>
              <a:t>Beauftragte für Studierende mit gesundheitlichen Beeinträchtigungen und chronischen Erkrankungen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436" y="1975066"/>
            <a:ext cx="1042780" cy="145393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114800" y="1292246"/>
            <a:ext cx="396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000000"/>
                </a:solidFill>
                <a:latin typeface="Nunito Sans" panose="020F0502020204030204" pitchFamily="2" charset="0"/>
              </a:rPr>
              <a:t>Disability</a:t>
            </a:r>
            <a:r>
              <a:rPr lang="de-DE" sz="2000" dirty="0" smtClean="0">
                <a:solidFill>
                  <a:srgbClr val="000000"/>
                </a:solidFill>
                <a:latin typeface="Nunito Sans" panose="020F0502020204030204" pitchFamily="2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Nunito Sans" panose="020F0502020204030204" pitchFamily="2" charset="0"/>
              </a:rPr>
              <a:t>counceling</a:t>
            </a:r>
            <a:r>
              <a:rPr lang="de-DE" sz="2000" dirty="0" smtClean="0">
                <a:solidFill>
                  <a:srgbClr val="000000"/>
                </a:solidFill>
                <a:latin typeface="Nunito Sans" panose="020F0502020204030204" pitchFamily="2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Nunito Sans" panose="020F0502020204030204" pitchFamily="2" charset="0"/>
              </a:rPr>
              <a:t>service</a:t>
            </a:r>
            <a:r>
              <a:rPr lang="de-DE" sz="2000" dirty="0" smtClean="0">
                <a:solidFill>
                  <a:srgbClr val="000000"/>
                </a:solidFill>
                <a:latin typeface="Nunito Sans" panose="020F0502020204030204" pitchFamily="2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Nunito Sans" panose="020F0502020204030204" pitchFamily="2" charset="0"/>
              </a:rPr>
              <a:t>of</a:t>
            </a:r>
            <a:r>
              <a:rPr lang="de-DE" sz="2000" dirty="0" smtClean="0">
                <a:solidFill>
                  <a:srgbClr val="000000"/>
                </a:solidFill>
                <a:latin typeface="Nunito Sans" panose="020F0502020204030204" pitchFamily="2" charset="0"/>
              </a:rPr>
              <a:t> Studierendenwerk </a:t>
            </a:r>
            <a:r>
              <a:rPr lang="de-DE" sz="2000" i="0" dirty="0" smtClean="0">
                <a:solidFill>
                  <a:srgbClr val="2B2B2B"/>
                </a:solidFill>
                <a:effectLst/>
              </a:rPr>
              <a:t>Oldenburg</a:t>
            </a:r>
            <a:endParaRPr lang="de-DE" sz="2000" b="0" i="0" dirty="0">
              <a:solidFill>
                <a:srgbClr val="000000"/>
              </a:solidFill>
              <a:effectLst/>
              <a:latin typeface="Nunito Sans" panose="020F0502020204030204" pitchFamily="2" charset="0"/>
            </a:endParaRPr>
          </a:p>
          <a:p>
            <a:endParaRPr lang="de-DE" dirty="0"/>
          </a:p>
          <a:p>
            <a:r>
              <a:rPr lang="de-DE" b="1" dirty="0"/>
              <a:t>Wiebke Hendeß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rcRect l="34184" r="7705" b="29879"/>
          <a:stretch/>
        </p:blipFill>
        <p:spPr>
          <a:xfrm>
            <a:off x="9679708" y="4631515"/>
            <a:ext cx="1454131" cy="167172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rcRect l="9003" r="2502"/>
          <a:stretch/>
        </p:blipFill>
        <p:spPr>
          <a:xfrm>
            <a:off x="9679708" y="2021691"/>
            <a:ext cx="1454131" cy="152627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226" y="4838203"/>
            <a:ext cx="942369" cy="133527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6A41EAB-0362-8CFC-3AC1-E7E29854962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24"/>
          <a:stretch/>
        </p:blipFill>
        <p:spPr>
          <a:xfrm>
            <a:off x="1763544" y="1947161"/>
            <a:ext cx="1970647" cy="1555378"/>
          </a:xfrm>
          <a:prstGeom prst="rect">
            <a:avLst/>
          </a:prstGeo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2A86A4F2-1397-68B8-4A8D-2F09EBCFB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304" y="1292246"/>
            <a:ext cx="4338278" cy="2419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i="0" dirty="0" err="1" smtClean="0">
                <a:solidFill>
                  <a:srgbClr val="2B2B2B"/>
                </a:solidFill>
                <a:effectLst/>
              </a:rPr>
              <a:t>Psychosociale</a:t>
            </a:r>
            <a:r>
              <a:rPr lang="de-DE" sz="2000" i="0" dirty="0" smtClean="0">
                <a:solidFill>
                  <a:srgbClr val="2B2B2B"/>
                </a:solidFill>
                <a:effectLst/>
              </a:rPr>
              <a:t> </a:t>
            </a:r>
            <a:r>
              <a:rPr lang="de-DE" sz="2000" i="0" dirty="0" err="1" smtClean="0">
                <a:solidFill>
                  <a:srgbClr val="2B2B2B"/>
                </a:solidFill>
                <a:effectLst/>
              </a:rPr>
              <a:t>counceling</a:t>
            </a:r>
            <a:r>
              <a:rPr lang="de-DE" sz="2000" i="0" dirty="0" smtClean="0">
                <a:solidFill>
                  <a:srgbClr val="2B2B2B"/>
                </a:solidFill>
                <a:effectLst/>
              </a:rPr>
              <a:t> </a:t>
            </a:r>
            <a:r>
              <a:rPr lang="de-DE" sz="2000" i="0" dirty="0" err="1" smtClean="0">
                <a:solidFill>
                  <a:srgbClr val="2B2B2B"/>
                </a:solidFill>
                <a:effectLst/>
              </a:rPr>
              <a:t>from</a:t>
            </a:r>
            <a:r>
              <a:rPr lang="de-DE" sz="2000" i="0" dirty="0" smtClean="0">
                <a:solidFill>
                  <a:srgbClr val="2B2B2B"/>
                </a:solidFill>
                <a:effectLst/>
              </a:rPr>
              <a:t> </a:t>
            </a:r>
            <a:r>
              <a:rPr lang="de-DE" sz="2000" i="0" dirty="0" err="1" smtClean="0">
                <a:solidFill>
                  <a:srgbClr val="2B2B2B"/>
                </a:solidFill>
                <a:effectLst/>
              </a:rPr>
              <a:t>the</a:t>
            </a:r>
            <a:r>
              <a:rPr lang="de-DE" sz="2000" i="0" dirty="0" smtClean="0">
                <a:solidFill>
                  <a:srgbClr val="2B2B2B"/>
                </a:solidFill>
                <a:effectLst/>
              </a:rPr>
              <a:t> Studierendenwerk Oldenburg</a:t>
            </a:r>
            <a:r>
              <a:rPr lang="de-DE" sz="2000" i="0" dirty="0">
                <a:solidFill>
                  <a:srgbClr val="2B2B2B"/>
                </a:solidFill>
                <a:effectLst/>
              </a:rPr>
              <a:t/>
            </a:r>
            <a:br>
              <a:rPr lang="de-DE" sz="2000" i="0" dirty="0">
                <a:solidFill>
                  <a:srgbClr val="2B2B2B"/>
                </a:solidFill>
                <a:effectLst/>
              </a:rPr>
            </a:br>
            <a:endParaRPr lang="de-DE" sz="2000" i="0" dirty="0">
              <a:solidFill>
                <a:srgbClr val="2B2B2B"/>
              </a:solidFill>
              <a:effectLst/>
            </a:endParaRPr>
          </a:p>
          <a:p>
            <a:pPr marL="0" indent="0">
              <a:buNone/>
            </a:pPr>
            <a:r>
              <a:rPr lang="de-DE" sz="1800" b="1" i="0" dirty="0">
                <a:solidFill>
                  <a:srgbClr val="2B2B2B"/>
                </a:solidFill>
                <a:effectLst/>
              </a:rPr>
              <a:t>Sonja Saathoff</a:t>
            </a:r>
            <a:endParaRPr lang="de-DE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6ADB6BE-2234-B26A-A054-1E3C7D619873}"/>
              </a:ext>
            </a:extLst>
          </p:cNvPr>
          <p:cNvSpPr txBox="1"/>
          <p:nvPr/>
        </p:nvSpPr>
        <p:spPr>
          <a:xfrm>
            <a:off x="7614339" y="1292246"/>
            <a:ext cx="3962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  <a:latin typeface="Nunito Sans" panose="020F0502020204030204" pitchFamily="2" charset="0"/>
              </a:rPr>
              <a:t>Zentral </a:t>
            </a:r>
            <a:r>
              <a:rPr lang="de-DE" sz="2000" dirty="0" err="1" smtClean="0">
                <a:solidFill>
                  <a:srgbClr val="000000"/>
                </a:solidFill>
                <a:latin typeface="Nunito Sans" panose="020F0502020204030204" pitchFamily="2" charset="0"/>
              </a:rPr>
              <a:t>student</a:t>
            </a:r>
            <a:r>
              <a:rPr lang="de-DE" sz="2000" dirty="0" smtClean="0">
                <a:solidFill>
                  <a:srgbClr val="000000"/>
                </a:solidFill>
                <a:latin typeface="Nunito Sans" panose="020F0502020204030204" pitchFamily="2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Nunito Sans" panose="020F0502020204030204" pitchFamily="2" charset="0"/>
              </a:rPr>
              <a:t>counceling</a:t>
            </a:r>
            <a:r>
              <a:rPr lang="de-DE" sz="2000" b="0" i="0" dirty="0" smtClean="0">
                <a:solidFill>
                  <a:srgbClr val="000000"/>
                </a:solidFill>
                <a:effectLst/>
                <a:latin typeface="Nunito Sans" panose="020F0502020204030204" pitchFamily="2" charset="0"/>
              </a:rPr>
              <a:t> </a:t>
            </a:r>
            <a:r>
              <a:rPr lang="de-DE" sz="2000" dirty="0" err="1" smtClean="0">
                <a:solidFill>
                  <a:srgbClr val="2B2B2B"/>
                </a:solidFill>
              </a:rPr>
              <a:t>of</a:t>
            </a:r>
            <a:r>
              <a:rPr lang="de-DE" sz="2000" dirty="0" smtClean="0">
                <a:solidFill>
                  <a:srgbClr val="2B2B2B"/>
                </a:solidFill>
              </a:rPr>
              <a:t> </a:t>
            </a:r>
            <a:r>
              <a:rPr lang="de-DE" sz="2000" dirty="0" err="1" smtClean="0">
                <a:solidFill>
                  <a:srgbClr val="2B2B2B"/>
                </a:solidFill>
              </a:rPr>
              <a:t>the</a:t>
            </a:r>
            <a:endParaRPr lang="de-DE" sz="2000" i="0" dirty="0">
              <a:solidFill>
                <a:srgbClr val="2B2B2B"/>
              </a:solidFill>
              <a:effectLst/>
            </a:endParaRPr>
          </a:p>
          <a:p>
            <a:r>
              <a:rPr lang="de-DE" sz="2000" b="0" dirty="0">
                <a:solidFill>
                  <a:srgbClr val="2B2B2B"/>
                </a:solidFill>
                <a:latin typeface="Nunito Sans" panose="020F0502020204030204" pitchFamily="2" charset="0"/>
              </a:rPr>
              <a:t>Hochschule Emden/Leer</a:t>
            </a:r>
            <a:endParaRPr lang="de-DE" sz="2000" b="0" i="0" dirty="0">
              <a:solidFill>
                <a:srgbClr val="000000"/>
              </a:solidFill>
              <a:effectLst/>
              <a:latin typeface="Nunito Sans" panose="020F0502020204030204" pitchFamily="2" charset="0"/>
            </a:endParaRPr>
          </a:p>
          <a:p>
            <a:endParaRPr lang="de-DE" dirty="0"/>
          </a:p>
          <a:p>
            <a:r>
              <a:rPr lang="de-DE" b="1" dirty="0"/>
              <a:t>Claudia Herm</a:t>
            </a:r>
          </a:p>
          <a:p>
            <a:r>
              <a:rPr lang="de-DE" b="1" dirty="0"/>
              <a:t>und Team</a:t>
            </a:r>
            <a:endParaRPr lang="de-DE" dirty="0"/>
          </a:p>
        </p:txBody>
      </p:sp>
      <p:sp>
        <p:nvSpPr>
          <p:cNvPr id="20" name="Inhaltsplatzhalter 15">
            <a:extLst>
              <a:ext uri="{FF2B5EF4-FFF2-40B4-BE49-F238E27FC236}">
                <a16:creationId xmlns:a16="http://schemas.microsoft.com/office/drawing/2014/main" id="{7325AB85-9ACC-D582-8A45-7E69FBBAF989}"/>
              </a:ext>
            </a:extLst>
          </p:cNvPr>
          <p:cNvSpPr txBox="1">
            <a:spLocks/>
          </p:cNvSpPr>
          <p:nvPr/>
        </p:nvSpPr>
        <p:spPr>
          <a:xfrm>
            <a:off x="178304" y="3682481"/>
            <a:ext cx="3714817" cy="241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dirty="0" err="1" smtClean="0">
                <a:solidFill>
                  <a:srgbClr val="2B2B2B"/>
                </a:solidFill>
              </a:rPr>
              <a:t>Representative</a:t>
            </a:r>
            <a:r>
              <a:rPr lang="de-DE" sz="2000" dirty="0" smtClean="0">
                <a:solidFill>
                  <a:srgbClr val="2B2B2B"/>
                </a:solidFill>
              </a:rPr>
              <a:t> </a:t>
            </a:r>
            <a:r>
              <a:rPr lang="de-DE" sz="2000" dirty="0" err="1" smtClean="0">
                <a:solidFill>
                  <a:srgbClr val="2B2B2B"/>
                </a:solidFill>
              </a:rPr>
              <a:t>for</a:t>
            </a:r>
            <a:r>
              <a:rPr lang="de-DE" sz="2000" dirty="0" smtClean="0">
                <a:solidFill>
                  <a:srgbClr val="2B2B2B"/>
                </a:solidFill>
              </a:rPr>
              <a:t> </a:t>
            </a:r>
            <a:r>
              <a:rPr lang="de-DE" sz="2000" dirty="0" err="1" smtClean="0">
                <a:solidFill>
                  <a:srgbClr val="2B2B2B"/>
                </a:solidFill>
              </a:rPr>
              <a:t>disabled</a:t>
            </a:r>
            <a:r>
              <a:rPr lang="de-DE" sz="2000" dirty="0" smtClean="0">
                <a:solidFill>
                  <a:srgbClr val="2B2B2B"/>
                </a:solidFill>
              </a:rPr>
              <a:t> </a:t>
            </a:r>
            <a:r>
              <a:rPr lang="de-DE" sz="2000" dirty="0" err="1" smtClean="0">
                <a:solidFill>
                  <a:srgbClr val="2B2B2B"/>
                </a:solidFill>
              </a:rPr>
              <a:t>persons</a:t>
            </a:r>
            <a:r>
              <a:rPr lang="de-DE" sz="2000" dirty="0" smtClean="0">
                <a:solidFill>
                  <a:srgbClr val="2B2B2B"/>
                </a:solidFill>
              </a:rPr>
              <a:t> at HS E/L ( </a:t>
            </a:r>
            <a:r>
              <a:rPr lang="de-DE" sz="2000" dirty="0" err="1" smtClean="0">
                <a:solidFill>
                  <a:srgbClr val="2B2B2B"/>
                </a:solidFill>
              </a:rPr>
              <a:t>Employees</a:t>
            </a:r>
            <a:r>
              <a:rPr lang="de-DE" sz="2000" dirty="0" smtClean="0">
                <a:solidFill>
                  <a:srgbClr val="2B2B2B"/>
                </a:solidFill>
              </a:rPr>
              <a:t> + Professors)</a:t>
            </a:r>
            <a:endParaRPr lang="de-DE" sz="1200" dirty="0">
              <a:solidFill>
                <a:srgbClr val="2B2B2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 smtClean="0">
                <a:solidFill>
                  <a:srgbClr val="2B2B2B"/>
                </a:solidFill>
              </a:rPr>
              <a:t>Department </a:t>
            </a:r>
            <a:r>
              <a:rPr lang="de-DE" sz="2000" dirty="0" err="1" smtClean="0">
                <a:solidFill>
                  <a:srgbClr val="2B2B2B"/>
                </a:solidFill>
              </a:rPr>
              <a:t>for</a:t>
            </a:r>
            <a:r>
              <a:rPr lang="de-DE" sz="2000" dirty="0" smtClean="0">
                <a:solidFill>
                  <a:srgbClr val="2B2B2B"/>
                </a:solidFill>
              </a:rPr>
              <a:t> Technik</a:t>
            </a:r>
            <a:endParaRPr lang="de-DE" sz="2000" dirty="0">
              <a:solidFill>
                <a:srgbClr val="2B2B2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b="1" dirty="0">
                <a:solidFill>
                  <a:srgbClr val="2B2B2B"/>
                </a:solidFill>
              </a:rPr>
              <a:t>Stefan Prescher</a:t>
            </a:r>
            <a:endParaRPr lang="de-DE" b="1" dirty="0"/>
          </a:p>
        </p:txBody>
      </p:sp>
      <p:sp>
        <p:nvSpPr>
          <p:cNvPr id="21" name="Inhaltsplatzhalter 15">
            <a:extLst>
              <a:ext uri="{FF2B5EF4-FFF2-40B4-BE49-F238E27FC236}">
                <a16:creationId xmlns:a16="http://schemas.microsoft.com/office/drawing/2014/main" id="{23506067-BECB-2582-767F-92847A42EDFE}"/>
              </a:ext>
            </a:extLst>
          </p:cNvPr>
          <p:cNvSpPr txBox="1">
            <a:spLocks/>
          </p:cNvSpPr>
          <p:nvPr/>
        </p:nvSpPr>
        <p:spPr>
          <a:xfrm>
            <a:off x="4179472" y="3684004"/>
            <a:ext cx="3209511" cy="241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 err="1" smtClean="0">
                <a:solidFill>
                  <a:srgbClr val="2B2B2B"/>
                </a:solidFill>
              </a:rPr>
              <a:t>Representative</a:t>
            </a:r>
            <a:r>
              <a:rPr lang="de-DE" sz="1800" dirty="0" smtClean="0">
                <a:solidFill>
                  <a:srgbClr val="2B2B2B"/>
                </a:solidFill>
              </a:rPr>
              <a:t> </a:t>
            </a:r>
            <a:r>
              <a:rPr lang="de-DE" sz="1800" dirty="0" err="1" smtClean="0">
                <a:solidFill>
                  <a:srgbClr val="2B2B2B"/>
                </a:solidFill>
              </a:rPr>
              <a:t>for</a:t>
            </a:r>
            <a:r>
              <a:rPr lang="de-DE" sz="1800" dirty="0" smtClean="0">
                <a:solidFill>
                  <a:srgbClr val="2B2B2B"/>
                </a:solidFill>
              </a:rPr>
              <a:t> </a:t>
            </a:r>
            <a:r>
              <a:rPr lang="de-DE" sz="1800" dirty="0" err="1" smtClean="0">
                <a:solidFill>
                  <a:srgbClr val="2B2B2B"/>
                </a:solidFill>
              </a:rPr>
              <a:t>disabled</a:t>
            </a:r>
            <a:r>
              <a:rPr lang="de-DE" sz="1800" dirty="0" smtClean="0">
                <a:solidFill>
                  <a:srgbClr val="2B2B2B"/>
                </a:solidFill>
              </a:rPr>
              <a:t> </a:t>
            </a:r>
            <a:r>
              <a:rPr lang="de-DE" sz="1800" dirty="0" err="1" smtClean="0">
                <a:solidFill>
                  <a:srgbClr val="2B2B2B"/>
                </a:solidFill>
              </a:rPr>
              <a:t>students</a:t>
            </a:r>
            <a:r>
              <a:rPr lang="de-DE" sz="1800" dirty="0" smtClean="0">
                <a:solidFill>
                  <a:srgbClr val="2B2B2B"/>
                </a:solidFill>
              </a:rPr>
              <a:t> </a:t>
            </a:r>
            <a:r>
              <a:rPr lang="de-DE" sz="1800" dirty="0" err="1" smtClean="0">
                <a:solidFill>
                  <a:srgbClr val="2B2B2B"/>
                </a:solidFill>
              </a:rPr>
              <a:t>for</a:t>
            </a:r>
            <a:r>
              <a:rPr lang="de-DE" sz="1800" dirty="0" smtClean="0">
                <a:solidFill>
                  <a:srgbClr val="2B2B2B"/>
                </a:solidFill>
              </a:rPr>
              <a:t> </a:t>
            </a:r>
            <a:r>
              <a:rPr lang="de-DE" sz="1800" dirty="0" err="1" smtClean="0">
                <a:solidFill>
                  <a:srgbClr val="2B2B2B"/>
                </a:solidFill>
              </a:rPr>
              <a:t>the</a:t>
            </a:r>
            <a:r>
              <a:rPr lang="de-DE" sz="1800" dirty="0" smtClean="0">
                <a:solidFill>
                  <a:srgbClr val="2B2B2B"/>
                </a:solidFill>
              </a:rPr>
              <a:t> </a:t>
            </a:r>
            <a:r>
              <a:rPr lang="de-DE" sz="1800" dirty="0" err="1" smtClean="0">
                <a:solidFill>
                  <a:srgbClr val="2B2B2B"/>
                </a:solidFill>
              </a:rPr>
              <a:t>department</a:t>
            </a:r>
            <a:r>
              <a:rPr lang="de-DE" sz="1800" dirty="0" smtClean="0">
                <a:solidFill>
                  <a:srgbClr val="2B2B2B"/>
                </a:solidFill>
              </a:rPr>
              <a:t> </a:t>
            </a:r>
            <a:r>
              <a:rPr lang="de-DE" sz="1800" dirty="0" err="1" smtClean="0">
                <a:solidFill>
                  <a:srgbClr val="2B2B2B"/>
                </a:solidFill>
              </a:rPr>
              <a:t>of</a:t>
            </a:r>
            <a:r>
              <a:rPr lang="de-DE" sz="1800" dirty="0" smtClean="0">
                <a:solidFill>
                  <a:srgbClr val="2B2B2B"/>
                </a:solidFill>
              </a:rPr>
              <a:t> </a:t>
            </a:r>
            <a:r>
              <a:rPr lang="de-DE" sz="1800" dirty="0" err="1" smtClean="0">
                <a:solidFill>
                  <a:srgbClr val="2B2B2B"/>
                </a:solidFill>
              </a:rPr>
              <a:t>Social</a:t>
            </a:r>
            <a:r>
              <a:rPr lang="de-DE" sz="1800" dirty="0" smtClean="0">
                <a:solidFill>
                  <a:srgbClr val="2B2B2B"/>
                </a:solidFill>
              </a:rPr>
              <a:t> Work + </a:t>
            </a:r>
            <a:r>
              <a:rPr lang="de-DE" sz="1800" dirty="0" err="1" smtClean="0">
                <a:solidFill>
                  <a:srgbClr val="2B2B2B"/>
                </a:solidFill>
              </a:rPr>
              <a:t>Health</a:t>
            </a:r>
            <a:endParaRPr lang="de-DE" sz="1800" dirty="0" smtClean="0">
              <a:solidFill>
                <a:srgbClr val="2B2B2B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2B2B2B"/>
                </a:solidFill>
              </a:rPr>
              <a:t> Jimena Gil</a:t>
            </a:r>
            <a:endParaRPr lang="de-DE" b="1" dirty="0"/>
          </a:p>
        </p:txBody>
      </p:sp>
      <p:sp>
        <p:nvSpPr>
          <p:cNvPr id="22" name="Inhaltsplatzhalter 15">
            <a:extLst>
              <a:ext uri="{FF2B5EF4-FFF2-40B4-BE49-F238E27FC236}">
                <a16:creationId xmlns:a16="http://schemas.microsoft.com/office/drawing/2014/main" id="{EBE5F993-103E-1637-1916-F7FE87DCC799}"/>
              </a:ext>
            </a:extLst>
          </p:cNvPr>
          <p:cNvSpPr txBox="1">
            <a:spLocks/>
          </p:cNvSpPr>
          <p:nvPr/>
        </p:nvSpPr>
        <p:spPr>
          <a:xfrm>
            <a:off x="7614339" y="3707092"/>
            <a:ext cx="3714817" cy="241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 err="1" smtClean="0">
                <a:solidFill>
                  <a:srgbClr val="2B2B2B"/>
                </a:solidFill>
              </a:rPr>
              <a:t>Representative</a:t>
            </a:r>
            <a:r>
              <a:rPr lang="de-DE" sz="1800" dirty="0" smtClean="0">
                <a:solidFill>
                  <a:srgbClr val="2B2B2B"/>
                </a:solidFill>
              </a:rPr>
              <a:t> </a:t>
            </a:r>
            <a:r>
              <a:rPr lang="de-DE" sz="1800" dirty="0" err="1" smtClean="0">
                <a:solidFill>
                  <a:srgbClr val="2B2B2B"/>
                </a:solidFill>
              </a:rPr>
              <a:t>for</a:t>
            </a:r>
            <a:r>
              <a:rPr lang="de-DE" sz="1800" dirty="0" smtClean="0">
                <a:solidFill>
                  <a:srgbClr val="2B2B2B"/>
                </a:solidFill>
              </a:rPr>
              <a:t> </a:t>
            </a:r>
            <a:r>
              <a:rPr lang="de-DE" sz="1800" dirty="0" err="1" smtClean="0">
                <a:solidFill>
                  <a:srgbClr val="2B2B2B"/>
                </a:solidFill>
              </a:rPr>
              <a:t>disabled</a:t>
            </a:r>
            <a:r>
              <a:rPr lang="de-DE" sz="1800" dirty="0" smtClean="0">
                <a:solidFill>
                  <a:srgbClr val="2B2B2B"/>
                </a:solidFill>
              </a:rPr>
              <a:t> </a:t>
            </a:r>
            <a:r>
              <a:rPr lang="de-DE" sz="1800" dirty="0" err="1" smtClean="0">
                <a:solidFill>
                  <a:srgbClr val="2B2B2B"/>
                </a:solidFill>
              </a:rPr>
              <a:t>students</a:t>
            </a:r>
            <a:r>
              <a:rPr lang="de-DE" sz="1800" dirty="0" smtClean="0">
                <a:solidFill>
                  <a:srgbClr val="2B2B2B"/>
                </a:solidFill>
              </a:rPr>
              <a:t> </a:t>
            </a:r>
            <a:r>
              <a:rPr lang="de-DE" sz="1800" dirty="0" err="1" smtClean="0">
                <a:solidFill>
                  <a:srgbClr val="2B2B2B"/>
                </a:solidFill>
              </a:rPr>
              <a:t>for</a:t>
            </a:r>
            <a:r>
              <a:rPr lang="de-DE" sz="1800" dirty="0" smtClean="0">
                <a:solidFill>
                  <a:srgbClr val="2B2B2B"/>
                </a:solidFill>
              </a:rPr>
              <a:t> </a:t>
            </a:r>
            <a:r>
              <a:rPr lang="de-DE" sz="1800" dirty="0" err="1" smtClean="0">
                <a:solidFill>
                  <a:srgbClr val="2B2B2B"/>
                </a:solidFill>
              </a:rPr>
              <a:t>the</a:t>
            </a:r>
            <a:r>
              <a:rPr lang="de-DE" sz="1800" dirty="0" smtClean="0">
                <a:solidFill>
                  <a:srgbClr val="2B2B2B"/>
                </a:solidFill>
              </a:rPr>
              <a:t> </a:t>
            </a:r>
            <a:r>
              <a:rPr lang="de-DE" sz="1800" dirty="0" err="1" smtClean="0">
                <a:solidFill>
                  <a:srgbClr val="2B2B2B"/>
                </a:solidFill>
              </a:rPr>
              <a:t>department</a:t>
            </a:r>
            <a:r>
              <a:rPr lang="de-DE" sz="1800" dirty="0" smtClean="0">
                <a:solidFill>
                  <a:srgbClr val="2B2B2B"/>
                </a:solidFill>
              </a:rPr>
              <a:t> </a:t>
            </a:r>
            <a:r>
              <a:rPr lang="de-DE" sz="1800" dirty="0" err="1" smtClean="0">
                <a:solidFill>
                  <a:srgbClr val="2B2B2B"/>
                </a:solidFill>
              </a:rPr>
              <a:t>of</a:t>
            </a:r>
            <a:r>
              <a:rPr lang="de-DE" sz="1800" dirty="0" smtClean="0">
                <a:solidFill>
                  <a:srgbClr val="2B2B2B"/>
                </a:solidFill>
              </a:rPr>
              <a:t> Economics + Business Campus Leer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b="1" dirty="0" smtClean="0">
                <a:solidFill>
                  <a:srgbClr val="2B2B2B"/>
                </a:solidFill>
              </a:rPr>
              <a:t> Peer Bartels</a:t>
            </a:r>
            <a:endParaRPr lang="de-DE" b="1" dirty="0"/>
          </a:p>
        </p:txBody>
      </p:sp>
      <p:sp>
        <p:nvSpPr>
          <p:cNvPr id="23" name="AutoShape 2">
            <a:extLst>
              <a:ext uri="{FF2B5EF4-FFF2-40B4-BE49-F238E27FC236}">
                <a16:creationId xmlns:a16="http://schemas.microsoft.com/office/drawing/2014/main" id="{2E8F810B-0D31-C442-4D6F-F3CAE4AAD7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25" name="Grafik 24" descr="Ein Bild, das Text, Logo, Schrift, Kreis enthält.&#10;&#10;KI-generierte Inhalte können fehlerhaft sein.">
            <a:extLst>
              <a:ext uri="{FF2B5EF4-FFF2-40B4-BE49-F238E27FC236}">
                <a16:creationId xmlns:a16="http://schemas.microsoft.com/office/drawing/2014/main" id="{E26ECF45-9674-3719-3E55-198EA3262F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63" y="4631515"/>
            <a:ext cx="1867974" cy="18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1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Breitbild</PresentationFormat>
  <Paragraphs>70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Nunito Sans</vt:lpstr>
      <vt:lpstr>Times New Roman</vt:lpstr>
      <vt:lpstr>Office</vt:lpstr>
      <vt:lpstr>Erstsemester Informationen  Barrierefrei studieren</vt:lpstr>
      <vt:lpstr>Vorstellung der Beauftragte für Studierende mit gesundheitlichen Beeinträchtigungen und chronischen Erkrankungen der Hochschule Emden/Leer</vt:lpstr>
      <vt:lpstr>Flyer für Erstsemestertaschen + Beratung</vt:lpstr>
      <vt:lpstr>Weitere Unterstützungsangebote an der Hochschule</vt:lpstr>
      <vt:lpstr>First Year Student Information  Studying without Barriers</vt:lpstr>
      <vt:lpstr>Introduction of the officer for disability counceling for students</vt:lpstr>
      <vt:lpstr>Flyer for  first year studentbags + Counceling</vt:lpstr>
      <vt:lpstr>Further support consultants of the Hochschule Emden/Leer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Homp</dc:creator>
  <cp:lastModifiedBy>Homp</cp:lastModifiedBy>
  <cp:revision>23</cp:revision>
  <dcterms:created xsi:type="dcterms:W3CDTF">2025-06-04T12:25:20Z</dcterms:created>
  <dcterms:modified xsi:type="dcterms:W3CDTF">2025-06-24T07:03:59Z</dcterms:modified>
</cp:coreProperties>
</file>