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3"/>
  </p:notesMasterIdLst>
  <p:sldIdLst>
    <p:sldId id="256" r:id="rId5"/>
    <p:sldId id="4438" r:id="rId6"/>
    <p:sldId id="4449" r:id="rId7"/>
    <p:sldId id="4452" r:id="rId8"/>
    <p:sldId id="4439" r:id="rId9"/>
    <p:sldId id="4450" r:id="rId10"/>
    <p:sldId id="4447" r:id="rId11"/>
    <p:sldId id="4440" r:id="rId12"/>
    <p:sldId id="4442" r:id="rId13"/>
    <p:sldId id="4441" r:id="rId14"/>
    <p:sldId id="4443" r:id="rId15"/>
    <p:sldId id="4445" r:id="rId16"/>
    <p:sldId id="4453" r:id="rId17"/>
    <p:sldId id="4454" r:id="rId18"/>
    <p:sldId id="4455" r:id="rId19"/>
    <p:sldId id="4446" r:id="rId20"/>
    <p:sldId id="4448" r:id="rId21"/>
    <p:sldId id="4451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930FB0-C066-803E-6D78-2ED73E7E86BE}" name="Roman Kordus" initials="RK" userId="S::r.kordus@teb-akademia.pl::14261b9f-9cd0-4273-8730-f0ee2b04c14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ł Zeller" initials="PZ" lastIdx="1" clrIdx="0">
    <p:extLst>
      <p:ext uri="{19B8F6BF-5375-455C-9EA6-DF929625EA0E}">
        <p15:presenceInfo xmlns:p15="http://schemas.microsoft.com/office/powerpoint/2012/main" userId="S::p.zeller@teb-akademia.pl::afd7f278-bab4-42fd-908f-d236024c90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C33211-3586-4B22-9C57-74623350D76F}" v="70" dt="2023-05-09T13:12:29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39" autoAdjust="0"/>
    <p:restoredTop sz="94787"/>
  </p:normalViewPr>
  <p:slideViewPr>
    <p:cSldViewPr snapToGrid="0">
      <p:cViewPr varScale="1">
        <p:scale>
          <a:sx n="108" d="100"/>
          <a:sy n="108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3D5D9-7C3B-40F9-9AB8-DDFAEE6819C1}" type="datetimeFigureOut">
              <a:rPr lang="pl-PL" smtClean="0"/>
              <a:t>16.05.2023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FF68F-06B8-46C0-BF33-1B7AE6637A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39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FF68F-06B8-46C0-BF33-1B7AE6637A5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81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FF68F-06B8-46C0-BF33-1B7AE6637A5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05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FF68F-06B8-46C0-BF33-1B7AE6637A5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23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ładka" type="title">
  <p:cSld name="Okładk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3760" y="4102105"/>
            <a:ext cx="11004479" cy="58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4000" b="1" i="0" u="none" strike="noStrike" cap="none">
                <a:solidFill>
                  <a:schemeClr val="dk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3761" y="4781725"/>
            <a:ext cx="11004480" cy="682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45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4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18" name="Google Shape;18;p2"/>
          <p:cNvCxnSpPr/>
          <p:nvPr/>
        </p:nvCxnSpPr>
        <p:spPr>
          <a:xfrm>
            <a:off x="593761" y="3946718"/>
            <a:ext cx="1100447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20;p2"/>
          <p:cNvCxnSpPr/>
          <p:nvPr/>
        </p:nvCxnSpPr>
        <p:spPr>
          <a:xfrm>
            <a:off x="593761" y="489878"/>
            <a:ext cx="11004479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2"/>
          <p:cNvCxnSpPr/>
          <p:nvPr/>
        </p:nvCxnSpPr>
        <p:spPr>
          <a:xfrm>
            <a:off x="593761" y="6186777"/>
            <a:ext cx="1100447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" name="Obraz 3" descr="Obraz zawierający logo&#10;&#10;Opis wygenerowany automatycznie">
            <a:extLst>
              <a:ext uri="{FF2B5EF4-FFF2-40B4-BE49-F238E27FC236}">
                <a16:creationId xmlns:a16="http://schemas.microsoft.com/office/drawing/2014/main" id="{9CD87BEA-A91D-6D60-66D1-C85023D53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6807" r="13365" b="27209"/>
          <a:stretch/>
        </p:blipFill>
        <p:spPr>
          <a:xfrm>
            <a:off x="803488" y="671222"/>
            <a:ext cx="3951550" cy="127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8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ło, cytat 3">
  <p:cSld name="Hasło, cytat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/>
          <p:nvPr/>
        </p:nvSpPr>
        <p:spPr>
          <a:xfrm>
            <a:off x="3140775" y="1824960"/>
            <a:ext cx="9051225" cy="5033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2939" tIns="41458" rIns="82939" bIns="4145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3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ldNum" idx="12"/>
          </p:nvPr>
        </p:nvSpPr>
        <p:spPr>
          <a:xfrm>
            <a:off x="10800945" y="6356351"/>
            <a:ext cx="79729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31" name="Google Shape;131;p13"/>
          <p:cNvCxnSpPr/>
          <p:nvPr/>
        </p:nvCxnSpPr>
        <p:spPr>
          <a:xfrm>
            <a:off x="3386969" y="6186777"/>
            <a:ext cx="821127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" name="Google Shape;13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5768" y="6359710"/>
            <a:ext cx="2095256" cy="1480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13"/>
          <p:cNvCxnSpPr/>
          <p:nvPr/>
        </p:nvCxnSpPr>
        <p:spPr>
          <a:xfrm>
            <a:off x="3386969" y="2063119"/>
            <a:ext cx="821127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3386970" y="2344850"/>
            <a:ext cx="8211271" cy="67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40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endParaRPr/>
          </a:p>
        </p:txBody>
      </p:sp>
      <p:cxnSp>
        <p:nvCxnSpPr>
          <p:cNvPr id="135" name="Google Shape;135;p13"/>
          <p:cNvCxnSpPr/>
          <p:nvPr/>
        </p:nvCxnSpPr>
        <p:spPr>
          <a:xfrm>
            <a:off x="3386969" y="4173029"/>
            <a:ext cx="821127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13"/>
          <p:cNvSpPr txBox="1"/>
          <p:nvPr/>
        </p:nvSpPr>
        <p:spPr>
          <a:xfrm>
            <a:off x="3386970" y="4342604"/>
            <a:ext cx="8211271" cy="20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l-PL" sz="1452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Podpis, dopisek, podtytuł, etc.</a:t>
            </a:r>
            <a:endParaRPr sz="1452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13"/>
          <p:cNvCxnSpPr/>
          <p:nvPr/>
        </p:nvCxnSpPr>
        <p:spPr>
          <a:xfrm>
            <a:off x="593761" y="6186777"/>
            <a:ext cx="229703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Obraz 2" descr="Obraz zawierający logo&#10;&#10;Opis wygenerowany automatycznie">
            <a:extLst>
              <a:ext uri="{FF2B5EF4-FFF2-40B4-BE49-F238E27FC236}">
                <a16:creationId xmlns:a16="http://schemas.microsoft.com/office/drawing/2014/main" id="{CEDA7C22-9826-9536-E9A5-662896E57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6807" r="13365" b="27209"/>
          <a:stretch/>
        </p:blipFill>
        <p:spPr>
          <a:xfrm>
            <a:off x="3386969" y="405981"/>
            <a:ext cx="3951550" cy="127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a strona">
  <p:cSld name="Pusta stron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0" name="Google Shape;150;p15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1" name="Google Shape;151;p15"/>
          <p:cNvCxnSpPr/>
          <p:nvPr/>
        </p:nvCxnSpPr>
        <p:spPr>
          <a:xfrm>
            <a:off x="593761" y="6186777"/>
            <a:ext cx="1100447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Google Shape;130;p13">
            <a:extLst>
              <a:ext uri="{FF2B5EF4-FFF2-40B4-BE49-F238E27FC236}">
                <a16:creationId xmlns:a16="http://schemas.microsoft.com/office/drawing/2014/main" id="{09900C4C-3894-D7C6-DB78-5E8B41F76B3D}"/>
              </a:ext>
            </a:extLst>
          </p:cNvPr>
          <p:cNvSpPr txBox="1">
            <a:spLocks/>
          </p:cNvSpPr>
          <p:nvPr userDrawn="1"/>
        </p:nvSpPr>
        <p:spPr>
          <a:xfrm>
            <a:off x="10800945" y="6356351"/>
            <a:ext cx="79729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pl-PL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kern="12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Obraz 3" descr="Obraz zawierający logo&#10;&#10;Opis wygenerowany automatycznie">
            <a:extLst>
              <a:ext uri="{FF2B5EF4-FFF2-40B4-BE49-F238E27FC236}">
                <a16:creationId xmlns:a16="http://schemas.microsoft.com/office/drawing/2014/main" id="{D7C0BC27-35B2-7A4B-31FC-7A2A6C1C3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6807" r="13365" b="27209"/>
          <a:stretch/>
        </p:blipFill>
        <p:spPr>
          <a:xfrm>
            <a:off x="593760" y="6208830"/>
            <a:ext cx="1723663" cy="5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7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końcowy">
  <p:cSld name="slajd końcow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7" name="Google Shape;157;p16"/>
          <p:cNvCxnSpPr/>
          <p:nvPr/>
        </p:nvCxnSpPr>
        <p:spPr>
          <a:xfrm>
            <a:off x="593761" y="6186777"/>
            <a:ext cx="1100447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593758" y="2778229"/>
            <a:ext cx="821127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0" name="Google Shape;160;p16"/>
          <p:cNvSpPr txBox="1">
            <a:spLocks noGrp="1"/>
          </p:cNvSpPr>
          <p:nvPr>
            <p:ph type="title"/>
          </p:nvPr>
        </p:nvSpPr>
        <p:spPr>
          <a:xfrm>
            <a:off x="593759" y="3059960"/>
            <a:ext cx="8211271" cy="135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44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endParaRPr/>
          </a:p>
        </p:txBody>
      </p:sp>
      <p:sp>
        <p:nvSpPr>
          <p:cNvPr id="5" name="Google Shape;130;p13">
            <a:extLst>
              <a:ext uri="{FF2B5EF4-FFF2-40B4-BE49-F238E27FC236}">
                <a16:creationId xmlns:a16="http://schemas.microsoft.com/office/drawing/2014/main" id="{252A84D3-E0D2-5399-A9D3-9BAA36CFA6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800945" y="6356351"/>
            <a:ext cx="79729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2" name="Obraz 1" descr="Obraz zawierający logo&#10;&#10;Opis wygenerowany automatycznie">
            <a:extLst>
              <a:ext uri="{FF2B5EF4-FFF2-40B4-BE49-F238E27FC236}">
                <a16:creationId xmlns:a16="http://schemas.microsoft.com/office/drawing/2014/main" id="{1ECE6852-B980-42E9-E27D-352B80C7C5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6807" r="13365" b="27209"/>
          <a:stretch/>
        </p:blipFill>
        <p:spPr>
          <a:xfrm>
            <a:off x="593758" y="545716"/>
            <a:ext cx="3951550" cy="127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5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 + treść - 1 kolumna">
  <p:cSld name="slajd tytuł + treść - 1 kolumna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93761" y="649170"/>
            <a:ext cx="11004479" cy="58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600" b="1" i="0" u="none" strike="noStrike" cap="none">
                <a:solidFill>
                  <a:schemeClr val="dk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93761" y="1342101"/>
            <a:ext cx="11004479" cy="438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32" name="Google Shape;32;p4"/>
          <p:cNvCxnSpPr/>
          <p:nvPr/>
        </p:nvCxnSpPr>
        <p:spPr>
          <a:xfrm>
            <a:off x="593761" y="6186777"/>
            <a:ext cx="1100447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4;p4"/>
          <p:cNvCxnSpPr/>
          <p:nvPr/>
        </p:nvCxnSpPr>
        <p:spPr>
          <a:xfrm>
            <a:off x="593761" y="489878"/>
            <a:ext cx="11004479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0800945" y="6356351"/>
            <a:ext cx="79729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593760" y="5818211"/>
            <a:ext cx="3289216" cy="25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Obraz 2" descr="Obraz zawierający logo&#10;&#10;Opis wygenerowany automatycznie">
            <a:extLst>
              <a:ext uri="{FF2B5EF4-FFF2-40B4-BE49-F238E27FC236}">
                <a16:creationId xmlns:a16="http://schemas.microsoft.com/office/drawing/2014/main" id="{72784BDC-835C-6490-8DFD-00E1EF84C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6807" r="13365" b="27209"/>
          <a:stretch/>
        </p:blipFill>
        <p:spPr>
          <a:xfrm>
            <a:off x="593760" y="6208830"/>
            <a:ext cx="1723663" cy="5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7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 + treść - 2 kolumny">
  <p:cSld name="slajd tytuł + treść - 2 kolumn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93760" y="1395895"/>
            <a:ext cx="5378237" cy="433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6220001" y="1395895"/>
            <a:ext cx="5378238" cy="433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593761" y="640205"/>
            <a:ext cx="11004479" cy="556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600" b="1" i="0" u="none" strike="noStrike" cap="none">
                <a:solidFill>
                  <a:schemeClr val="dk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9pPr>
          </a:lstStyle>
          <a:p>
            <a:endParaRPr dirty="0"/>
          </a:p>
        </p:txBody>
      </p:sp>
      <p:cxnSp>
        <p:nvCxnSpPr>
          <p:cNvPr id="44" name="Google Shape;44;p5"/>
          <p:cNvCxnSpPr/>
          <p:nvPr/>
        </p:nvCxnSpPr>
        <p:spPr>
          <a:xfrm>
            <a:off x="593761" y="489878"/>
            <a:ext cx="11004479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10800945" y="6356351"/>
            <a:ext cx="79729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48" name="Google Shape;48;p5"/>
          <p:cNvCxnSpPr/>
          <p:nvPr/>
        </p:nvCxnSpPr>
        <p:spPr>
          <a:xfrm>
            <a:off x="593761" y="6186777"/>
            <a:ext cx="1100447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5"/>
          <p:cNvSpPr txBox="1">
            <a:spLocks noGrp="1"/>
          </p:cNvSpPr>
          <p:nvPr>
            <p:ph type="body" idx="3"/>
          </p:nvPr>
        </p:nvSpPr>
        <p:spPr>
          <a:xfrm>
            <a:off x="593760" y="5818211"/>
            <a:ext cx="3289216" cy="25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4"/>
          </p:nvPr>
        </p:nvSpPr>
        <p:spPr>
          <a:xfrm>
            <a:off x="6220000" y="5818211"/>
            <a:ext cx="3289216" cy="25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Obraz 2" descr="Obraz zawierający logo&#10;&#10;Opis wygenerowany automatycznie">
            <a:extLst>
              <a:ext uri="{FF2B5EF4-FFF2-40B4-BE49-F238E27FC236}">
                <a16:creationId xmlns:a16="http://schemas.microsoft.com/office/drawing/2014/main" id="{C70437AD-8907-45F6-A26A-B98B7DA2B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6807" r="13365" b="27209"/>
          <a:stretch/>
        </p:blipFill>
        <p:spPr>
          <a:xfrm>
            <a:off x="593760" y="6208830"/>
            <a:ext cx="1723663" cy="5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9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 + treść- 4 kolumny">
  <p:cSld name="1_slajd tytuł + treść- 4 kolumn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593761" y="1395895"/>
            <a:ext cx="2547015" cy="452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6220001" y="1395895"/>
            <a:ext cx="2585030" cy="452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593761" y="631240"/>
            <a:ext cx="11004479" cy="59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600" b="1" i="0" u="none" strike="noStrike" cap="none">
                <a:solidFill>
                  <a:schemeClr val="dk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/>
            </a:lvl9pPr>
          </a:lstStyle>
          <a:p>
            <a:endParaRPr dirty="0"/>
          </a:p>
        </p:txBody>
      </p:sp>
      <p:cxnSp>
        <p:nvCxnSpPr>
          <p:cNvPr id="56" name="Google Shape;56;p6"/>
          <p:cNvCxnSpPr/>
          <p:nvPr/>
        </p:nvCxnSpPr>
        <p:spPr>
          <a:xfrm>
            <a:off x="593761" y="489878"/>
            <a:ext cx="11004479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10800945" y="6356351"/>
            <a:ext cx="79729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60" name="Google Shape;60;p6"/>
          <p:cNvCxnSpPr/>
          <p:nvPr/>
        </p:nvCxnSpPr>
        <p:spPr>
          <a:xfrm>
            <a:off x="593761" y="6186777"/>
            <a:ext cx="1100447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6"/>
          <p:cNvSpPr txBox="1">
            <a:spLocks noGrp="1"/>
          </p:cNvSpPr>
          <p:nvPr>
            <p:ph type="body" idx="3"/>
          </p:nvPr>
        </p:nvSpPr>
        <p:spPr>
          <a:xfrm>
            <a:off x="3386969" y="1395895"/>
            <a:ext cx="2585030" cy="452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4"/>
          </p:nvPr>
        </p:nvSpPr>
        <p:spPr>
          <a:xfrm>
            <a:off x="9051225" y="1395895"/>
            <a:ext cx="2547015" cy="452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Obraz 2" descr="Obraz zawierający logo&#10;&#10;Opis wygenerowany automatycznie">
            <a:extLst>
              <a:ext uri="{FF2B5EF4-FFF2-40B4-BE49-F238E27FC236}">
                <a16:creationId xmlns:a16="http://schemas.microsoft.com/office/drawing/2014/main" id="{9DCEAF45-2657-E191-E063-9CA6AF5B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6807" r="13365" b="27209"/>
          <a:stretch/>
        </p:blipFill>
        <p:spPr>
          <a:xfrm>
            <a:off x="593760" y="6208830"/>
            <a:ext cx="1723663" cy="5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ona przekładkowa">
  <p:cSld name="Strona przekładkowa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593761" y="4043083"/>
            <a:ext cx="11004479" cy="61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40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endParaRPr dirty="0"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593761" y="4761122"/>
            <a:ext cx="11004479" cy="117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452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8"/>
              </a:buClr>
              <a:buSzPts val="2205"/>
              <a:buFont typeface="Arial"/>
              <a:buNone/>
              <a:defRPr sz="2000" b="0" i="0" u="none" strike="noStrike" cap="none">
                <a:solidFill>
                  <a:srgbClr val="888C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8"/>
              </a:buClr>
              <a:buSzPts val="1984"/>
              <a:buFont typeface="Arial"/>
              <a:buNone/>
              <a:defRPr sz="1800" b="0" i="0" u="none" strike="noStrike" cap="none">
                <a:solidFill>
                  <a:srgbClr val="888C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8"/>
              </a:buClr>
              <a:buSzPts val="1764"/>
              <a:buFont typeface="Arial"/>
              <a:buNone/>
              <a:defRPr sz="1600" b="0" i="0" u="none" strike="noStrike" cap="none">
                <a:solidFill>
                  <a:srgbClr val="888C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8"/>
              </a:buClr>
              <a:buSzPts val="1764"/>
              <a:buFont typeface="Arial"/>
              <a:buNone/>
              <a:defRPr sz="1600" b="0" i="0" u="none" strike="noStrike" cap="none">
                <a:solidFill>
                  <a:srgbClr val="888C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8"/>
              </a:buClr>
              <a:buSzPts val="1764"/>
              <a:buFont typeface="Arial"/>
              <a:buNone/>
              <a:defRPr sz="1600" b="0" i="0" u="none" strike="noStrike" cap="none">
                <a:solidFill>
                  <a:srgbClr val="888C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8"/>
              </a:buClr>
              <a:buSzPts val="1764"/>
              <a:buFont typeface="Arial"/>
              <a:buNone/>
              <a:defRPr sz="1600" b="0" i="0" u="none" strike="noStrike" cap="none">
                <a:solidFill>
                  <a:srgbClr val="888C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8"/>
              </a:buClr>
              <a:buSzPts val="1764"/>
              <a:buFont typeface="Arial"/>
              <a:buNone/>
              <a:defRPr sz="1600" b="0" i="0" u="none" strike="noStrike" cap="none">
                <a:solidFill>
                  <a:srgbClr val="888C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C98"/>
              </a:buClr>
              <a:buSzPts val="1764"/>
              <a:buFont typeface="Arial"/>
              <a:buNone/>
              <a:defRPr sz="1600" b="0" i="0" u="none" strike="noStrike" cap="none">
                <a:solidFill>
                  <a:srgbClr val="888C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6" name="Google Shape;66;p7"/>
          <p:cNvCxnSpPr/>
          <p:nvPr/>
        </p:nvCxnSpPr>
        <p:spPr>
          <a:xfrm>
            <a:off x="593761" y="3951775"/>
            <a:ext cx="11004479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7"/>
          <p:cNvCxnSpPr/>
          <p:nvPr/>
        </p:nvCxnSpPr>
        <p:spPr>
          <a:xfrm>
            <a:off x="593761" y="6186777"/>
            <a:ext cx="1100448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10800945" y="6356351"/>
            <a:ext cx="79729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2"/>
          </p:nvPr>
        </p:nvSpPr>
        <p:spPr>
          <a:xfrm>
            <a:off x="593761" y="371559"/>
            <a:ext cx="11004479" cy="332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Obraz 2" descr="Obraz zawierający logo&#10;&#10;Opis wygenerowany automatycznie">
            <a:extLst>
              <a:ext uri="{FF2B5EF4-FFF2-40B4-BE49-F238E27FC236}">
                <a16:creationId xmlns:a16="http://schemas.microsoft.com/office/drawing/2014/main" id="{526163FF-1189-3BA9-BADB-0CE61C3CA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6807" r="13365" b="27209"/>
          <a:stretch/>
        </p:blipFill>
        <p:spPr>
          <a:xfrm>
            <a:off x="593760" y="6208830"/>
            <a:ext cx="1723663" cy="5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4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duży tytuł + treść">
  <p:cSld name="slajd duży tytuł + treść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593761" y="702959"/>
            <a:ext cx="11004479" cy="135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36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endParaRPr dirty="0"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593761" y="2459977"/>
            <a:ext cx="11004479" cy="326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3456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3456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3456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3456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6" name="Google Shape;76;p8"/>
          <p:cNvCxnSpPr/>
          <p:nvPr/>
        </p:nvCxnSpPr>
        <p:spPr>
          <a:xfrm>
            <a:off x="593761" y="6186777"/>
            <a:ext cx="1100447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8"/>
          <p:cNvCxnSpPr/>
          <p:nvPr/>
        </p:nvCxnSpPr>
        <p:spPr>
          <a:xfrm>
            <a:off x="593761" y="489878"/>
            <a:ext cx="11004479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8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10800945" y="6356351"/>
            <a:ext cx="79729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2"/>
          </p:nvPr>
        </p:nvSpPr>
        <p:spPr>
          <a:xfrm>
            <a:off x="593760" y="5818211"/>
            <a:ext cx="5378238" cy="25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Obraz 2" descr="Obraz zawierający logo&#10;&#10;Opis wygenerowany automatycznie">
            <a:extLst>
              <a:ext uri="{FF2B5EF4-FFF2-40B4-BE49-F238E27FC236}">
                <a16:creationId xmlns:a16="http://schemas.microsoft.com/office/drawing/2014/main" id="{CAEE1262-D42C-6C46-8C0A-5019B3E4F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6807" r="13365" b="27209"/>
          <a:stretch/>
        </p:blipFill>
        <p:spPr>
          <a:xfrm>
            <a:off x="593760" y="6208830"/>
            <a:ext cx="1723663" cy="5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0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duży tytul + 2x treść" type="obj">
  <p:cSld name="slajd duży tytul + 2x treść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593761" y="702959"/>
            <a:ext cx="11004479" cy="135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36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endParaRPr dirty="0"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>
          <a:xfrm>
            <a:off x="593761" y="2459977"/>
            <a:ext cx="5378238" cy="326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3456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3456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3456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3456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6" name="Google Shape;86;p9"/>
          <p:cNvCxnSpPr/>
          <p:nvPr/>
        </p:nvCxnSpPr>
        <p:spPr>
          <a:xfrm>
            <a:off x="593761" y="6186777"/>
            <a:ext cx="1100447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8" name="Google Shape;88;p9"/>
          <p:cNvCxnSpPr/>
          <p:nvPr/>
        </p:nvCxnSpPr>
        <p:spPr>
          <a:xfrm>
            <a:off x="593761" y="489878"/>
            <a:ext cx="11004479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9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sldNum" idx="12"/>
          </p:nvPr>
        </p:nvSpPr>
        <p:spPr>
          <a:xfrm>
            <a:off x="10800945" y="6356351"/>
            <a:ext cx="79729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2"/>
          </p:nvPr>
        </p:nvSpPr>
        <p:spPr>
          <a:xfrm>
            <a:off x="6220002" y="2459977"/>
            <a:ext cx="5378238" cy="326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3456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3456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3456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34564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17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Obraz 2" descr="Obraz zawierający logo&#10;&#10;Opis wygenerowany automatycznie">
            <a:extLst>
              <a:ext uri="{FF2B5EF4-FFF2-40B4-BE49-F238E27FC236}">
                <a16:creationId xmlns:a16="http://schemas.microsoft.com/office/drawing/2014/main" id="{BA36EE24-1E82-58EC-127D-D6C0D35B2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6807" r="13365" b="27209"/>
          <a:stretch/>
        </p:blipFill>
        <p:spPr>
          <a:xfrm>
            <a:off x="593760" y="6208830"/>
            <a:ext cx="1723663" cy="5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1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mieszany">
  <p:cSld name="slajd mieszan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593761" y="807668"/>
            <a:ext cx="4178265" cy="124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320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endParaRPr dirty="0"/>
          </a:p>
        </p:txBody>
      </p:sp>
      <p:sp>
        <p:nvSpPr>
          <p:cNvPr id="95" name="Google Shape;95;p10"/>
          <p:cNvSpPr txBox="1">
            <a:spLocks noGrp="1"/>
          </p:cNvSpPr>
          <p:nvPr>
            <p:ph type="body" idx="1"/>
          </p:nvPr>
        </p:nvSpPr>
        <p:spPr>
          <a:xfrm>
            <a:off x="5026539" y="807669"/>
            <a:ext cx="6571701" cy="48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3440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3440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3440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3440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2"/>
          </p:nvPr>
        </p:nvSpPr>
        <p:spPr>
          <a:xfrm>
            <a:off x="593761" y="2732675"/>
            <a:ext cx="4178265" cy="321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43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20738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2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sldNum" idx="12"/>
          </p:nvPr>
        </p:nvSpPr>
        <p:spPr>
          <a:xfrm>
            <a:off x="10800945" y="6356351"/>
            <a:ext cx="79729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0" name="Google Shape;100;p10"/>
          <p:cNvCxnSpPr/>
          <p:nvPr/>
        </p:nvCxnSpPr>
        <p:spPr>
          <a:xfrm>
            <a:off x="593761" y="6186777"/>
            <a:ext cx="1100447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10"/>
          <p:cNvCxnSpPr/>
          <p:nvPr/>
        </p:nvCxnSpPr>
        <p:spPr>
          <a:xfrm>
            <a:off x="593761" y="489878"/>
            <a:ext cx="11004479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10"/>
          <p:cNvSpPr txBox="1">
            <a:spLocks noGrp="1"/>
          </p:cNvSpPr>
          <p:nvPr>
            <p:ph type="body" idx="3"/>
          </p:nvPr>
        </p:nvSpPr>
        <p:spPr>
          <a:xfrm>
            <a:off x="5023173" y="5818211"/>
            <a:ext cx="3289216" cy="25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72" marR="0" lvl="0" indent="-20738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089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29544" marR="0" lvl="1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44316" marR="0" lvl="2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59087" marR="0" lvl="3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73859" marR="0" lvl="4" indent="-2765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88631" marR="0" lvl="5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03403" marR="0" lvl="6" indent="-32167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18175" marR="0" lvl="7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32947" marR="0" lvl="8" indent="-3216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4" name="Google Shape;104;p10"/>
          <p:cNvCxnSpPr/>
          <p:nvPr/>
        </p:nvCxnSpPr>
        <p:spPr>
          <a:xfrm>
            <a:off x="593761" y="2559742"/>
            <a:ext cx="417826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" name="Obraz 2" descr="Obraz zawierający logo&#10;&#10;Opis wygenerowany automatycznie">
            <a:extLst>
              <a:ext uri="{FF2B5EF4-FFF2-40B4-BE49-F238E27FC236}">
                <a16:creationId xmlns:a16="http://schemas.microsoft.com/office/drawing/2014/main" id="{887491A0-21C8-C551-435E-F5163ECCD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6807" r="13365" b="27209"/>
          <a:stretch/>
        </p:blipFill>
        <p:spPr>
          <a:xfrm>
            <a:off x="593760" y="6208830"/>
            <a:ext cx="1723663" cy="5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0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ło, cytat 2">
  <p:cSld name="Hasło, cytat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/>
          <p:nvPr/>
        </p:nvSpPr>
        <p:spPr>
          <a:xfrm>
            <a:off x="3140775" y="1824960"/>
            <a:ext cx="9051225" cy="5033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2939" tIns="41458" rIns="82939" bIns="4145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3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sldNum" idx="12"/>
          </p:nvPr>
        </p:nvSpPr>
        <p:spPr>
          <a:xfrm>
            <a:off x="10800945" y="6356351"/>
            <a:ext cx="79729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20" name="Google Shape;120;p12"/>
          <p:cNvCxnSpPr/>
          <p:nvPr/>
        </p:nvCxnSpPr>
        <p:spPr>
          <a:xfrm>
            <a:off x="593761" y="6186777"/>
            <a:ext cx="1100447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12"/>
          <p:cNvCxnSpPr/>
          <p:nvPr/>
        </p:nvCxnSpPr>
        <p:spPr>
          <a:xfrm>
            <a:off x="3386969" y="2063119"/>
            <a:ext cx="8211271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12"/>
          <p:cNvSpPr txBox="1">
            <a:spLocks noGrp="1"/>
          </p:cNvSpPr>
          <p:nvPr>
            <p:ph type="title"/>
          </p:nvPr>
        </p:nvSpPr>
        <p:spPr>
          <a:xfrm>
            <a:off x="3386970" y="2344850"/>
            <a:ext cx="8211271" cy="67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40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endParaRPr dirty="0"/>
          </a:p>
        </p:txBody>
      </p:sp>
      <p:cxnSp>
        <p:nvCxnSpPr>
          <p:cNvPr id="124" name="Google Shape;124;p12"/>
          <p:cNvCxnSpPr/>
          <p:nvPr/>
        </p:nvCxnSpPr>
        <p:spPr>
          <a:xfrm>
            <a:off x="3386969" y="4173029"/>
            <a:ext cx="821127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12"/>
          <p:cNvSpPr txBox="1"/>
          <p:nvPr/>
        </p:nvSpPr>
        <p:spPr>
          <a:xfrm>
            <a:off x="3386970" y="4342604"/>
            <a:ext cx="8211271" cy="201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l-PL" sz="14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Podpis, dopisek, podtytuł, etc.</a:t>
            </a:r>
            <a:endParaRPr sz="145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az 1" descr="Obraz zawierający logo&#10;&#10;Opis wygenerowany automatycznie">
            <a:extLst>
              <a:ext uri="{FF2B5EF4-FFF2-40B4-BE49-F238E27FC236}">
                <a16:creationId xmlns:a16="http://schemas.microsoft.com/office/drawing/2014/main" id="{2A9FC481-BA24-9EA3-6E75-08309AE97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7" t="26807" r="13365" b="27209"/>
          <a:stretch/>
        </p:blipFill>
        <p:spPr>
          <a:xfrm>
            <a:off x="3386969" y="395514"/>
            <a:ext cx="3951550" cy="127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9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93761" y="702960"/>
            <a:ext cx="11004479" cy="40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  <a:buFont typeface="Georgia"/>
              <a:buNone/>
            </a:pPr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93761" y="1373675"/>
            <a:ext cx="1100447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4583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45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051225" y="6356351"/>
            <a:ext cx="129251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l-PL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220002" y="6356351"/>
            <a:ext cx="2585029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l-PL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800945" y="6356351"/>
            <a:ext cx="797295" cy="16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8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385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4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1" i="0" u="none" strike="noStrike" cap="none" dirty="0">
          <a:solidFill>
            <a:schemeClr val="dk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Georgia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44">
          <p15:clr>
            <a:srgbClr val="F26B43"/>
          </p15:clr>
        </p15:guide>
        <p15:guide id="2" pos="3436">
          <p15:clr>
            <a:srgbClr val="F26B43"/>
          </p15:clr>
        </p15:guide>
        <p15:guide id="3" pos="3299">
          <p15:clr>
            <a:srgbClr val="F26B43"/>
          </p15:clr>
        </p15:guide>
        <p15:guide id="4" pos="328">
          <p15:clr>
            <a:srgbClr val="F26B43"/>
          </p15:clr>
        </p15:guide>
        <p15:guide id="5" pos="192">
          <p15:clr>
            <a:srgbClr val="F26B43"/>
          </p15:clr>
        </p15:guide>
        <p15:guide id="6" pos="6407">
          <p15:clr>
            <a:srgbClr val="F26B43"/>
          </p15:clr>
        </p15:guide>
        <p15:guide id="7" pos="6543">
          <p15:clr>
            <a:srgbClr val="F26B43"/>
          </p15:clr>
        </p15:guide>
        <p15:guide id="8" pos="1735">
          <p15:clr>
            <a:srgbClr val="F26B43"/>
          </p15:clr>
        </p15:guide>
        <p15:guide id="9" pos="1871">
          <p15:clr>
            <a:srgbClr val="F26B43"/>
          </p15:clr>
        </p15:guide>
        <p15:guide id="10" pos="4864">
          <p15:clr>
            <a:srgbClr val="F26B43"/>
          </p15:clr>
        </p15:guide>
        <p15:guide id="11" pos="50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telpolanica.pl/hot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>
            <a:spLocks noGrp="1"/>
          </p:cNvSpPr>
          <p:nvPr>
            <p:ph type="ctrTitle"/>
          </p:nvPr>
        </p:nvSpPr>
        <p:spPr>
          <a:xfrm>
            <a:off x="593760" y="4767123"/>
            <a:ext cx="11004479" cy="589969"/>
          </a:xfrm>
        </p:spPr>
        <p:txBody>
          <a:bodyPr/>
          <a:lstStyle/>
          <a:p>
            <a:r>
              <a:rPr lang="pl-PL" dirty="0" err="1"/>
              <a:t>Summer</a:t>
            </a:r>
            <a:r>
              <a:rPr lang="pl-PL" dirty="0"/>
              <a:t> School – </a:t>
            </a:r>
            <a:r>
              <a:rPr lang="pl-PL" dirty="0" err="1"/>
              <a:t>Wellbeing</a:t>
            </a:r>
            <a:br>
              <a:rPr lang="pl-PL" dirty="0"/>
            </a:br>
            <a:r>
              <a:rPr lang="pl-PL" sz="2400" b="0" dirty="0"/>
              <a:t>26.06 – 30.06.2023</a:t>
            </a:r>
            <a:endParaRPr lang="en-GB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811EFD-B728-B721-65AE-3B17E728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Concept</a:t>
            </a:r>
            <a:r>
              <a:rPr lang="pl-PL" dirty="0"/>
              <a:t> </a:t>
            </a:r>
            <a:r>
              <a:rPr lang="pl-PL" dirty="0" err="1"/>
              <a:t>outline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0E80B2-C5A4-8964-7543-294A760C6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760" y="1231323"/>
            <a:ext cx="6952257" cy="497416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400" dirty="0"/>
              <a:t>The </a:t>
            </a:r>
            <a:r>
              <a:rPr lang="en-US" sz="1400" b="1" dirty="0"/>
              <a:t>innovative character </a:t>
            </a:r>
            <a:r>
              <a:rPr lang="en-US" sz="1400" dirty="0"/>
              <a:t>of the project is to be based on a non-standard group of </a:t>
            </a:r>
            <a:endParaRPr lang="pl-PL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recipients. </a:t>
            </a:r>
            <a:endParaRPr lang="pl-PL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The concept of wellbeing will be used as a form of </a:t>
            </a:r>
            <a:r>
              <a:rPr lang="en-US" sz="1400" b="1" dirty="0"/>
              <a:t>shaping employees' attitudes </a:t>
            </a:r>
            <a:endParaRPr lang="pl-PL" sz="1400" b="1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and </a:t>
            </a:r>
            <a:r>
              <a:rPr lang="en-US" sz="1400" b="1" dirty="0"/>
              <a:t>motivation</a:t>
            </a:r>
            <a:r>
              <a:rPr lang="en-US" sz="1400" dirty="0"/>
              <a:t>. </a:t>
            </a:r>
            <a:endParaRPr lang="pl-PL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In addition, the work methodology will be based on a nationally and culturally </a:t>
            </a:r>
            <a:endParaRPr lang="pl-PL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diverse group. </a:t>
            </a:r>
            <a:endParaRPr lang="pl-PL" sz="1400" dirty="0"/>
          </a:p>
          <a:p>
            <a:pPr algn="just">
              <a:lnSpc>
                <a:spcPct val="150000"/>
              </a:lnSpc>
            </a:pPr>
            <a:endParaRPr lang="pl-PL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The methodological concept of the</a:t>
            </a:r>
            <a:r>
              <a:rPr lang="pl-PL" sz="1400" dirty="0"/>
              <a:t> </a:t>
            </a:r>
            <a:r>
              <a:rPr lang="pl-PL" sz="1400" dirty="0" err="1"/>
              <a:t>project</a:t>
            </a:r>
            <a:r>
              <a:rPr lang="en-US" sz="1400" dirty="0"/>
              <a:t> assumes </a:t>
            </a:r>
            <a:r>
              <a:rPr lang="en-US" sz="1400" b="1" dirty="0"/>
              <a:t>building students' attitudes</a:t>
            </a:r>
            <a:endParaRPr lang="pl-PL" sz="1400" b="1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and transferring appropriate knowledge on how, through appropriate leadership</a:t>
            </a:r>
            <a:endParaRPr lang="pl-PL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techniques, they can </a:t>
            </a:r>
            <a:r>
              <a:rPr lang="en-US" sz="1400" b="1" dirty="0"/>
              <a:t>cooperate, combine the potentials of various groups</a:t>
            </a:r>
            <a:r>
              <a:rPr lang="en-US" sz="1400" dirty="0"/>
              <a:t>, </a:t>
            </a:r>
            <a:endParaRPr lang="pl-PL" sz="14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while understanding cultural values.</a:t>
            </a:r>
            <a:endParaRPr lang="pl-PL" sz="1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55912B4-186A-58F2-C874-6B86CB14BC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7" name="Obraz 6" descr="Chapter 27. Working Together for Racial Justice and Inclusion | Section 1.  Understanding Culture and Diversity in Building Communities | Main Section  | Community Tool Bo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18" y="1917576"/>
            <a:ext cx="4255433" cy="2484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60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73B764-5908-D2CE-0E19-D845C822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Subjects</a:t>
            </a:r>
            <a:endParaRPr lang="pl-PL" sz="66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7A515DC-E205-A65B-3AD6-F2BC16F9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761" y="1342100"/>
            <a:ext cx="11004479" cy="464144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800" dirty="0"/>
              <a:t>We want to educate </a:t>
            </a:r>
            <a:r>
              <a:rPr lang="en-US" sz="1800" u="sng" dirty="0"/>
              <a:t>modern Leaders</a:t>
            </a:r>
            <a:r>
              <a:rPr lang="en-US" sz="1800" dirty="0"/>
              <a:t>, people who function efficiently in an international environment, open </a:t>
            </a:r>
            <a:endParaRPr lang="pl-PL" sz="1800" dirty="0"/>
          </a:p>
          <a:p>
            <a:pPr algn="just">
              <a:lnSpc>
                <a:spcPct val="150000"/>
              </a:lnSpc>
            </a:pPr>
            <a:r>
              <a:rPr lang="en-US" sz="1800" dirty="0"/>
              <a:t>to the challenges posed by global organizations</a:t>
            </a:r>
            <a:r>
              <a:rPr lang="pl-PL" sz="1800" dirty="0"/>
              <a:t>.</a:t>
            </a:r>
            <a:endParaRPr lang="en-US" sz="1800" dirty="0"/>
          </a:p>
          <a:p>
            <a:endParaRPr lang="en-US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7D40A27-84BB-7839-F392-21FAA8B7F5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5" name="Obraz 4" descr="Asseco among the most innovative companies according to Rzeczpospolita  daily - Asseco Grou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04" y="2832380"/>
            <a:ext cx="5760720" cy="307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46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A0AFF9-85C9-2EC8-AE41-8BC801A7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Subjects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E7161E-8C69-F43A-554F-2947838D9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1600" b="1" dirty="0" err="1"/>
              <a:t>Work</a:t>
            </a:r>
            <a:r>
              <a:rPr lang="pl-PL" sz="1600" b="1" dirty="0"/>
              <a:t> environment </a:t>
            </a:r>
            <a:r>
              <a:rPr lang="pl-PL" sz="1600" b="1" dirty="0" err="1"/>
              <a:t>supporting</a:t>
            </a:r>
            <a:r>
              <a:rPr lang="pl-PL" sz="1600" b="1" dirty="0"/>
              <a:t> </a:t>
            </a:r>
            <a:r>
              <a:rPr lang="pl-PL" sz="1600" b="1" dirty="0" err="1"/>
              <a:t>wellbeing</a:t>
            </a:r>
            <a:endParaRPr lang="pl-PL" sz="1600" b="1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The pillars of the program are healthy nutrition, health knowledge, healthy body, healthy spirit and prevention. </a:t>
            </a:r>
            <a:endParaRPr lang="pl-PL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Students will be able to experience kizomba dance classes as well as meditation, breathing and visualization practices.</a:t>
            </a:r>
            <a:endParaRPr lang="pl-PL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In our program, we try to develop young people's self-confidence and skills necessary in the modern world, and often </a:t>
            </a:r>
            <a:endParaRPr lang="pl-PL" sz="1600" dirty="0"/>
          </a:p>
          <a:p>
            <a:pPr algn="just">
              <a:lnSpc>
                <a:spcPct val="150000"/>
              </a:lnSpc>
            </a:pPr>
            <a:r>
              <a:rPr lang="en-US" sz="1600" dirty="0"/>
              <a:t>overlooked in school education. </a:t>
            </a:r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4BD11C-1E5B-3522-B8D2-810DFD7EE7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12</a:t>
            </a:fld>
            <a:endParaRPr lang="pl-PL"/>
          </a:p>
        </p:txBody>
      </p:sp>
      <p:pic>
        <p:nvPicPr>
          <p:cNvPr id="5" name="Obraz 4" descr="DANCE CLASSES | batuke-kizomba-ka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83" y="3284738"/>
            <a:ext cx="2647440" cy="337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Top 5 Scientific Findings on Meditation/Mindfulness | MMHC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47" y="3986074"/>
            <a:ext cx="3960477" cy="2676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12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77049" y="870336"/>
            <a:ext cx="110211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We use hiking and other sports activities for this purpose.</a:t>
            </a: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en-US" dirty="0"/>
              <a:t>Even 20 minutes of exercise a day can reduce anxiety disorders and feelings of depression.</a:t>
            </a:r>
          </a:p>
        </p:txBody>
      </p:sp>
      <p:pic>
        <p:nvPicPr>
          <p:cNvPr id="7" name="Obraz 6" descr="Hiking | Pension Hubertus in Zell am Se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44" y="1560663"/>
            <a:ext cx="4058131" cy="2866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03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14</a:t>
            </a:fld>
            <a:endParaRPr lang="pl-PL"/>
          </a:p>
        </p:txBody>
      </p:sp>
      <p:pic>
        <p:nvPicPr>
          <p:cNvPr id="6" name="Obraz 5" descr="Stepping Out of Your Comfort Zo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62" y="1633491"/>
            <a:ext cx="4670690" cy="30792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757562" y="2067127"/>
            <a:ext cx="57497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With the help participants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en-US" dirty="0"/>
              <a:t>take on a series of confidence-building challenges that encourage them to try new things and step outside their comfort zones.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408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93761" y="807868"/>
            <a:ext cx="11004479" cy="4917145"/>
          </a:xfrm>
        </p:spPr>
        <p:txBody>
          <a:bodyPr/>
          <a:lstStyle/>
          <a:p>
            <a:r>
              <a:rPr lang="en-US" sz="1800" dirty="0"/>
              <a:t>The culminating point is a mountain adventure, during which, using the skills acquired earlier, </a:t>
            </a:r>
            <a:r>
              <a:rPr lang="pl-PL" sz="1800" dirty="0" err="1"/>
              <a:t>students</a:t>
            </a:r>
            <a:r>
              <a:rPr lang="pl-PL" sz="1800" dirty="0"/>
              <a:t> </a:t>
            </a:r>
            <a:r>
              <a:rPr lang="pl-PL" sz="1800" dirty="0" err="1"/>
              <a:t>will</a:t>
            </a:r>
            <a:r>
              <a:rPr lang="en-US" sz="1800" dirty="0"/>
              <a:t> </a:t>
            </a:r>
            <a:endParaRPr lang="pl-PL" sz="1800" dirty="0"/>
          </a:p>
          <a:p>
            <a:r>
              <a:rPr lang="en-US" sz="1800" dirty="0"/>
              <a:t>learn to follow their own path in life.</a:t>
            </a:r>
            <a:endParaRPr lang="pl-PL" sz="18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15</a:t>
            </a:fld>
            <a:endParaRPr lang="pl-PL"/>
          </a:p>
        </p:txBody>
      </p:sp>
      <p:pic>
        <p:nvPicPr>
          <p:cNvPr id="6" name="Obraz 5" descr="Take a Risk and Follow Your Own Path In 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79" y="1943430"/>
            <a:ext cx="5760720" cy="40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Why Is It Important to Follow Your Own Path? - Thrive Global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9" y="2551128"/>
            <a:ext cx="4981409" cy="3395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84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F0FDFE-9C1B-0C09-67C1-877B47993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Subjects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091BE-F37D-9CDA-1765-E7EBEA275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600" b="1" dirty="0"/>
              <a:t>Positive needs-based communication within the organization</a:t>
            </a:r>
            <a:endParaRPr lang="pl-PL" sz="1600" b="1" dirty="0"/>
          </a:p>
          <a:p>
            <a:pPr algn="just"/>
            <a:r>
              <a:rPr lang="en-US" sz="1600" dirty="0"/>
              <a:t>We will present a simple model of transformative communication. It allows you to develop your skills:</a:t>
            </a:r>
          </a:p>
          <a:p>
            <a:pPr lvl="1" algn="just"/>
            <a:r>
              <a:rPr lang="en-US" sz="1600" dirty="0"/>
              <a:t>naturally making good contact (listening, speaking, moving)</a:t>
            </a:r>
          </a:p>
          <a:p>
            <a:pPr lvl="1" algn="just"/>
            <a:r>
              <a:rPr lang="en-US" sz="1600" dirty="0"/>
              <a:t>building good relationships (private and professional)</a:t>
            </a:r>
          </a:p>
          <a:p>
            <a:pPr lvl="1" algn="just"/>
            <a:r>
              <a:rPr lang="en-US" sz="1600" dirty="0"/>
              <a:t>dealing with emotionally charged social situations</a:t>
            </a:r>
          </a:p>
          <a:p>
            <a:pPr lvl="1" algn="just"/>
            <a:r>
              <a:rPr lang="en-US" sz="1600" dirty="0"/>
              <a:t>effective and sustainable win-win conflict resolution</a:t>
            </a:r>
          </a:p>
          <a:p>
            <a:pPr lvl="1" algn="just"/>
            <a:r>
              <a:rPr lang="en-US" sz="1600" dirty="0"/>
              <a:t>the ability to take care of oneself (and one's goals), others and the relationship at the same time</a:t>
            </a:r>
          </a:p>
          <a:p>
            <a:pPr lvl="1" algn="just"/>
            <a:r>
              <a:rPr lang="en-US" sz="1600" dirty="0"/>
              <a:t>support and influence in an integral way, including metaprograms and values</a:t>
            </a:r>
          </a:p>
          <a:p>
            <a:pPr lvl="1" algn="just"/>
            <a:r>
              <a:rPr lang="en-US" sz="1600" dirty="0"/>
              <a:t>creating solutions in difficult situations </a:t>
            </a:r>
          </a:p>
          <a:p>
            <a:pPr lvl="1" algn="just"/>
            <a:r>
              <a:rPr lang="en-US" sz="1600" dirty="0"/>
              <a:t>skills needed to communicate with and within a group</a:t>
            </a:r>
          </a:p>
          <a:p>
            <a:pPr algn="just"/>
            <a:r>
              <a:rPr lang="en-US" sz="1600" dirty="0"/>
              <a:t>We will work on models and examples from different cultural contexts, we will use interesting stories and metaphors, we </a:t>
            </a:r>
            <a:endParaRPr lang="pl-PL" sz="1600" dirty="0"/>
          </a:p>
          <a:p>
            <a:pPr algn="just"/>
            <a:r>
              <a:rPr lang="en-US" sz="1600" dirty="0"/>
              <a:t>will propose exercises to be performed individually and in a group.</a:t>
            </a:r>
          </a:p>
          <a:p>
            <a:pPr algn="just"/>
            <a:r>
              <a:rPr lang="en-US" sz="1600" dirty="0"/>
              <a:t>We work on the international Transforming Communication method by Richard </a:t>
            </a:r>
            <a:r>
              <a:rPr lang="en-US" sz="1600" dirty="0" err="1"/>
              <a:t>Bolstad</a:t>
            </a:r>
            <a:r>
              <a:rPr lang="en-US" sz="1600" dirty="0"/>
              <a:t>.</a:t>
            </a:r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B572713-8D6A-B685-E92E-DC8CF1E45C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746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5AF785-0996-CAA4-13D3-30B55904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Benefits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6F94AF-FED4-92E4-3DB8-1F9699B68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761" y="1342101"/>
            <a:ext cx="11004479" cy="4668082"/>
          </a:xfrm>
        </p:spPr>
        <p:txBody>
          <a:bodyPr/>
          <a:lstStyle/>
          <a:p>
            <a:r>
              <a:rPr lang="pl-PL" sz="1600" b="1" dirty="0" err="1"/>
              <a:t>What</a:t>
            </a:r>
            <a:r>
              <a:rPr lang="pl-PL" sz="1600" b="1" dirty="0"/>
              <a:t> </a:t>
            </a:r>
            <a:r>
              <a:rPr lang="pl-PL" sz="1600" b="1" dirty="0" err="1"/>
              <a:t>will</a:t>
            </a:r>
            <a:r>
              <a:rPr lang="pl-PL" sz="1600" b="1" dirty="0"/>
              <a:t> the </a:t>
            </a:r>
            <a:r>
              <a:rPr lang="pl-PL" sz="1600" b="1" dirty="0" err="1"/>
              <a:t>project</a:t>
            </a:r>
            <a:r>
              <a:rPr lang="pl-PL" sz="1600" b="1" dirty="0"/>
              <a:t> </a:t>
            </a:r>
            <a:r>
              <a:rPr lang="pl-PL" sz="1600" b="1" dirty="0" err="1"/>
              <a:t>give</a:t>
            </a:r>
            <a:r>
              <a:rPr lang="pl-PL" sz="1600" b="1" dirty="0"/>
              <a:t> </a:t>
            </a:r>
            <a:r>
              <a:rPr lang="pl-PL" sz="1600" b="1" dirty="0" err="1"/>
              <a:t>you</a:t>
            </a:r>
            <a:r>
              <a:rPr lang="pl-PL" sz="1600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2 ECTS 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600" dirty="0"/>
              <a:t>C</a:t>
            </a:r>
            <a:r>
              <a:rPr lang="en-US" sz="1600" dirty="0" err="1"/>
              <a:t>ertificate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Knowledge on how to balance different aspects of your life and how to introduce the so-called wellbeing into your life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International friendships - 25 students from different countries will participate in the project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Hotel and board are provided, in addition, each participant will receive a scholarship of 450 euros per student</a:t>
            </a:r>
            <a:endParaRPr lang="pl-P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Interactive form of classes</a:t>
            </a:r>
            <a:endParaRPr lang="pl-PL" sz="1600" dirty="0"/>
          </a:p>
          <a:p>
            <a:pPr marL="207386" indent="0"/>
            <a:endParaRPr lang="pl-PL" sz="1600" b="1" dirty="0"/>
          </a:p>
          <a:p>
            <a:pPr marL="207386" indent="0"/>
            <a:r>
              <a:rPr lang="pl-PL" sz="1600" b="1" dirty="0"/>
              <a:t>In </a:t>
            </a:r>
            <a:r>
              <a:rPr lang="pl-PL" sz="1600" b="1" dirty="0" err="1"/>
              <a:t>free</a:t>
            </a:r>
            <a:r>
              <a:rPr lang="pl-PL" sz="1600" b="1" dirty="0"/>
              <a:t> </a:t>
            </a:r>
            <a:r>
              <a:rPr lang="pl-PL" sz="1600" b="1" dirty="0" err="1"/>
              <a:t>time</a:t>
            </a:r>
            <a:r>
              <a:rPr lang="pl-PL" sz="1600" b="1" dirty="0"/>
              <a:t>:</a:t>
            </a:r>
          </a:p>
          <a:p>
            <a:pPr marL="378836" indent="-171450">
              <a:buFont typeface="Arial" panose="020B0604020202020204" pitchFamily="34" charset="0"/>
              <a:buChar char="•"/>
            </a:pPr>
            <a:r>
              <a:rPr lang="en-US" sz="1600" dirty="0"/>
              <a:t>Many opportunities for integration</a:t>
            </a:r>
            <a:endParaRPr lang="pl-PL" sz="1600" dirty="0"/>
          </a:p>
          <a:p>
            <a:pPr marL="378836" indent="-171450">
              <a:buFont typeface="Arial" panose="020B0604020202020204" pitchFamily="34" charset="0"/>
              <a:buChar char="•"/>
            </a:pPr>
            <a:r>
              <a:rPr lang="en-US" sz="1600" dirty="0"/>
              <a:t>Trips to the mountains</a:t>
            </a:r>
            <a:endParaRPr lang="pl-PL" sz="1600" dirty="0"/>
          </a:p>
          <a:p>
            <a:pPr marL="378836" indent="-171450">
              <a:buFont typeface="Arial" panose="020B0604020202020204" pitchFamily="34" charset="0"/>
              <a:buChar char="•"/>
            </a:pPr>
            <a:r>
              <a:rPr lang="en-US" sz="1600" dirty="0"/>
              <a:t>Visiting the region</a:t>
            </a:r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CAF57F6-1ABF-E0F3-9B08-BF5E57A3AE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347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26C62-6674-DAF2-4275-EE552F2B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Contact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7588A5-6E25-8ACB-2DBD-3B2665F6D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7386" indent="0" algn="just">
              <a:lnSpc>
                <a:spcPct val="100000"/>
              </a:lnSpc>
            </a:pPr>
            <a:r>
              <a:rPr lang="pl-PL" sz="1600" dirty="0"/>
              <a:t>IN CASE OF ANY QUESTIONS, FEEL FREE TO CONTACT US:</a:t>
            </a:r>
          </a:p>
          <a:p>
            <a:pPr marL="207386" indent="0" algn="just">
              <a:lnSpc>
                <a:spcPct val="100000"/>
              </a:lnSpc>
            </a:pPr>
            <a:endParaRPr lang="pl-PL" sz="1600" dirty="0"/>
          </a:p>
          <a:p>
            <a:pPr marL="207386" indent="0" algn="just">
              <a:lnSpc>
                <a:spcPct val="100000"/>
              </a:lnSpc>
              <a:spcBef>
                <a:spcPts val="400"/>
              </a:spcBef>
            </a:pPr>
            <a:r>
              <a:rPr lang="pl-PL" sz="1600" b="1" dirty="0"/>
              <a:t>Julia Kasprzyk </a:t>
            </a:r>
          </a:p>
          <a:p>
            <a:pPr marL="207386" indent="0" algn="just">
              <a:lnSpc>
                <a:spcPct val="100000"/>
              </a:lnSpc>
              <a:spcBef>
                <a:spcPts val="400"/>
              </a:spcBef>
            </a:pPr>
            <a:r>
              <a:rPr lang="pl-PL" sz="1600" dirty="0"/>
              <a:t>International Project </a:t>
            </a:r>
            <a:r>
              <a:rPr lang="pl-PL" sz="1600" dirty="0" err="1"/>
              <a:t>Coordinator</a:t>
            </a:r>
            <a:r>
              <a:rPr lang="pl-PL" sz="1600" dirty="0"/>
              <a:t> </a:t>
            </a:r>
          </a:p>
          <a:p>
            <a:pPr marL="207386" indent="0" algn="just">
              <a:lnSpc>
                <a:spcPct val="100000"/>
              </a:lnSpc>
              <a:spcBef>
                <a:spcPts val="400"/>
              </a:spcBef>
            </a:pPr>
            <a:endParaRPr lang="pl-PL" sz="1600" dirty="0"/>
          </a:p>
          <a:p>
            <a:pPr marL="207386" indent="0" algn="just">
              <a:lnSpc>
                <a:spcPct val="100000"/>
              </a:lnSpc>
              <a:spcBef>
                <a:spcPts val="400"/>
              </a:spcBef>
            </a:pPr>
            <a:r>
              <a:rPr lang="pl-PL" sz="1600" b="1" dirty="0"/>
              <a:t>julia.kasprzyk@wsb.wroclaw.pl </a:t>
            </a:r>
          </a:p>
          <a:p>
            <a:pPr marL="207386" indent="0" algn="just">
              <a:lnSpc>
                <a:spcPct val="100000"/>
              </a:lnSpc>
              <a:spcBef>
                <a:spcPts val="400"/>
              </a:spcBef>
            </a:pPr>
            <a:r>
              <a:rPr lang="pl-PL" sz="1600" b="1" dirty="0"/>
              <a:t>+48 71 376 23 16</a:t>
            </a:r>
          </a:p>
          <a:p>
            <a:pPr marL="207386" indent="0" algn="just">
              <a:lnSpc>
                <a:spcPct val="100000"/>
              </a:lnSpc>
              <a:spcBef>
                <a:spcPts val="400"/>
              </a:spcBef>
            </a:pPr>
            <a:endParaRPr lang="pl-PL" sz="1600" b="1" dirty="0"/>
          </a:p>
          <a:p>
            <a:pPr marL="207386" indent="0" algn="just">
              <a:lnSpc>
                <a:spcPct val="100000"/>
              </a:lnSpc>
              <a:spcBef>
                <a:spcPts val="400"/>
              </a:spcBef>
            </a:pPr>
            <a:endParaRPr lang="pl-PL" sz="1600" b="1" dirty="0"/>
          </a:p>
          <a:p>
            <a:pPr marL="207386" indent="0" algn="just">
              <a:lnSpc>
                <a:spcPct val="100000"/>
              </a:lnSpc>
              <a:spcBef>
                <a:spcPts val="400"/>
              </a:spcBef>
            </a:pPr>
            <a:endParaRPr lang="pl-PL" sz="1600" b="1" dirty="0"/>
          </a:p>
          <a:p>
            <a:pPr marL="207386" indent="0" algn="just">
              <a:lnSpc>
                <a:spcPct val="100000"/>
              </a:lnSpc>
              <a:spcBef>
                <a:spcPts val="400"/>
              </a:spcBef>
            </a:pPr>
            <a:r>
              <a:rPr lang="pl-PL" sz="2000" b="1" dirty="0"/>
              <a:t>Take </a:t>
            </a:r>
            <a:r>
              <a:rPr lang="pl-PL" sz="2000" b="1" dirty="0" err="1"/>
              <a:t>advantage</a:t>
            </a:r>
            <a:r>
              <a:rPr lang="pl-PL" sz="2000" b="1" dirty="0"/>
              <a:t> of </a:t>
            </a:r>
            <a:r>
              <a:rPr lang="pl-PL" sz="2000" b="1" dirty="0" err="1"/>
              <a:t>this</a:t>
            </a:r>
            <a:r>
              <a:rPr lang="pl-PL" sz="2000" b="1" dirty="0"/>
              <a:t> </a:t>
            </a:r>
            <a:r>
              <a:rPr lang="pl-PL" sz="2000" b="1" dirty="0" err="1"/>
              <a:t>great</a:t>
            </a:r>
            <a:r>
              <a:rPr lang="pl-PL" sz="2000" b="1" dirty="0"/>
              <a:t> </a:t>
            </a:r>
            <a:r>
              <a:rPr lang="pl-PL" sz="2000" b="1" dirty="0" err="1"/>
              <a:t>opportunnity</a:t>
            </a:r>
            <a:r>
              <a:rPr lang="pl-PL" sz="2000" b="1" dirty="0"/>
              <a:t>!</a:t>
            </a:r>
          </a:p>
          <a:p>
            <a:pPr marL="207386" indent="0" algn="just">
              <a:lnSpc>
                <a:spcPct val="100000"/>
              </a:lnSpc>
              <a:spcBef>
                <a:spcPts val="400"/>
              </a:spcBef>
            </a:pPr>
            <a:endParaRPr lang="pl-PL" sz="2000" b="1" dirty="0"/>
          </a:p>
          <a:p>
            <a:pPr marL="207386" indent="0" algn="just">
              <a:lnSpc>
                <a:spcPct val="100000"/>
              </a:lnSpc>
              <a:spcBef>
                <a:spcPts val="400"/>
              </a:spcBef>
            </a:pPr>
            <a:r>
              <a:rPr lang="pl-PL" sz="2000" b="1" dirty="0"/>
              <a:t>We </a:t>
            </a:r>
            <a:r>
              <a:rPr lang="pl-PL" sz="2000" b="1" dirty="0" err="1"/>
              <a:t>are</a:t>
            </a:r>
            <a:r>
              <a:rPr lang="pl-PL" sz="2000" b="1" dirty="0"/>
              <a:t> </a:t>
            </a:r>
            <a:r>
              <a:rPr lang="pl-PL" sz="2000" b="1" dirty="0" err="1"/>
              <a:t>waiting</a:t>
            </a:r>
            <a:r>
              <a:rPr lang="pl-PL" sz="2000" b="1" dirty="0"/>
              <a:t> to </a:t>
            </a:r>
            <a:r>
              <a:rPr lang="pl-PL" sz="2000" b="1" dirty="0" err="1"/>
              <a:t>hear</a:t>
            </a:r>
            <a:r>
              <a:rPr lang="pl-PL" sz="2000" b="1" dirty="0"/>
              <a:t> from </a:t>
            </a:r>
            <a:r>
              <a:rPr lang="pl-PL" sz="2000" b="1" dirty="0" err="1"/>
              <a:t>you</a:t>
            </a:r>
            <a:r>
              <a:rPr lang="pl-PL" sz="2000" b="1" dirty="0"/>
              <a:t> </a:t>
            </a:r>
            <a:r>
              <a:rPr lang="pl-PL" sz="2000" b="1" dirty="0">
                <a:sym typeface="Wingdings" pitchFamily="2" charset="2"/>
              </a:rPr>
              <a:t></a:t>
            </a:r>
            <a:endParaRPr lang="pl-PL" sz="2000" b="1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20BDA9-8507-2897-B731-8FE696E961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15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831E07-95E4-DF7C-A3F8-69A858CE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61" y="649170"/>
            <a:ext cx="11004479" cy="929109"/>
          </a:xfrm>
        </p:spPr>
        <p:txBody>
          <a:bodyPr/>
          <a:lstStyle/>
          <a:p>
            <a:r>
              <a:rPr lang="pl-PL" b="0" dirty="0"/>
              <a:t>The </a:t>
            </a:r>
            <a:r>
              <a:rPr lang="pl-PL" b="0" dirty="0" err="1"/>
              <a:t>title</a:t>
            </a:r>
            <a:r>
              <a:rPr lang="pl-PL" b="0" dirty="0"/>
              <a:t> of the </a:t>
            </a:r>
            <a:r>
              <a:rPr lang="pl-PL" b="0" dirty="0" err="1"/>
              <a:t>project</a:t>
            </a:r>
            <a:r>
              <a:rPr lang="pl-PL" b="0" dirty="0"/>
              <a:t>: </a:t>
            </a:r>
            <a:br>
              <a:rPr lang="pl-PL" dirty="0"/>
            </a:br>
            <a:r>
              <a:rPr lang="en-GB" dirty="0"/>
              <a:t>Communication and well-being in building effective international teams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224A35-D063-1BBB-5D01-7A80B66EF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761" y="2530136"/>
            <a:ext cx="11004479" cy="2441359"/>
          </a:xfrm>
        </p:spPr>
        <p:txBody>
          <a:bodyPr/>
          <a:lstStyle/>
          <a:p>
            <a:r>
              <a:rPr lang="en-GB" sz="1800" b="1" dirty="0"/>
              <a:t>Date</a:t>
            </a:r>
            <a:r>
              <a:rPr lang="en-GB" sz="1800" dirty="0"/>
              <a:t>: </a:t>
            </a:r>
            <a:r>
              <a:rPr lang="pl-PL" sz="1800" dirty="0"/>
              <a:t>		</a:t>
            </a:r>
            <a:r>
              <a:rPr lang="en-GB" sz="1800" dirty="0"/>
              <a:t>26-30.06.2023</a:t>
            </a:r>
            <a:endParaRPr lang="pl-PL" sz="1800" dirty="0"/>
          </a:p>
          <a:p>
            <a:endParaRPr lang="en-GB" sz="1800" dirty="0"/>
          </a:p>
          <a:p>
            <a:pPr algn="just"/>
            <a:r>
              <a:rPr lang="en-GB" sz="1800" b="1" dirty="0"/>
              <a:t>Place</a:t>
            </a:r>
            <a:r>
              <a:rPr lang="en-GB" sz="1800" dirty="0"/>
              <a:t>: </a:t>
            </a:r>
            <a:r>
              <a:rPr lang="pl-PL" sz="1800" dirty="0"/>
              <a:t>	</a:t>
            </a:r>
            <a:r>
              <a:rPr lang="en-GB" sz="1800" dirty="0" err="1"/>
              <a:t>Polanica</a:t>
            </a:r>
            <a:r>
              <a:rPr lang="en-GB" sz="1800" dirty="0"/>
              <a:t> </a:t>
            </a:r>
            <a:r>
              <a:rPr lang="en-GB" sz="1800" dirty="0" err="1"/>
              <a:t>Zdrój</a:t>
            </a:r>
            <a:r>
              <a:rPr lang="en-GB" sz="1800" dirty="0"/>
              <a:t>, about 100 km from Wroclaw (transport from Wroclaw to </a:t>
            </a:r>
            <a:r>
              <a:rPr lang="en-GB" sz="1800" dirty="0" err="1"/>
              <a:t>Polanica</a:t>
            </a:r>
            <a:r>
              <a:rPr lang="en-GB" sz="1800" dirty="0"/>
              <a:t> is </a:t>
            </a:r>
            <a:r>
              <a:rPr lang="pl-PL" sz="1800" dirty="0"/>
              <a:t>			</a:t>
            </a:r>
            <a:r>
              <a:rPr lang="en-GB" sz="1800" dirty="0"/>
              <a:t>included in the project)</a:t>
            </a:r>
            <a:endParaRPr lang="pl-PL" sz="1800" dirty="0"/>
          </a:p>
          <a:p>
            <a:pPr algn="just"/>
            <a:endParaRPr lang="en-GB" sz="1800" dirty="0"/>
          </a:p>
          <a:p>
            <a:pPr algn="just"/>
            <a:r>
              <a:rPr lang="en-GB" sz="1800" b="1" dirty="0"/>
              <a:t>Price</a:t>
            </a:r>
            <a:r>
              <a:rPr lang="en-GB" sz="1800" dirty="0"/>
              <a:t>: </a:t>
            </a:r>
            <a:r>
              <a:rPr lang="pl-PL" sz="1800" dirty="0"/>
              <a:t>		</a:t>
            </a:r>
            <a:r>
              <a:rPr lang="en-GB" sz="1800" dirty="0"/>
              <a:t>Free of charge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7D16F69-C592-4CC9-D775-69D449D26A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628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4E7BC0-3175-6FD9-4F90-AEAE04ED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and well-being in building effective international teams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1C9AB5-A2C6-7728-2527-0C584BFE4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760" y="2423603"/>
            <a:ext cx="11004479" cy="3523501"/>
          </a:xfrm>
        </p:spPr>
        <p:txBody>
          <a:bodyPr/>
          <a:lstStyle/>
          <a:p>
            <a:pPr algn="just"/>
            <a:r>
              <a:rPr lang="en-GB" sz="1800" b="1" dirty="0"/>
              <a:t>Benefits</a:t>
            </a:r>
            <a:r>
              <a:rPr lang="en-GB" sz="1800" dirty="0"/>
              <a:t>: </a:t>
            </a:r>
            <a:endParaRPr lang="pl-PL" sz="1800" dirty="0"/>
          </a:p>
          <a:p>
            <a:pPr algn="just"/>
            <a:endParaRPr lang="pl-PL" sz="1800" dirty="0"/>
          </a:p>
          <a:p>
            <a:pPr algn="just"/>
            <a:r>
              <a:rPr lang="en-US" sz="1800" dirty="0"/>
              <a:t>Hotel and board are provided, in addition</a:t>
            </a:r>
            <a:r>
              <a:rPr lang="pl-PL" sz="1800" dirty="0"/>
              <a:t>:</a:t>
            </a:r>
            <a:r>
              <a:rPr lang="en-US" sz="1800" dirty="0"/>
              <a:t> </a:t>
            </a:r>
            <a:endParaRPr lang="pl-PL" sz="1800" dirty="0"/>
          </a:p>
          <a:p>
            <a:pPr marL="493136" indent="-285750" algn="just">
              <a:buFont typeface="Arial" panose="020B0604020202020204" pitchFamily="34" charset="0"/>
              <a:buChar char="•"/>
            </a:pPr>
            <a:r>
              <a:rPr lang="en-US" sz="1800" dirty="0"/>
              <a:t>each participant will receive a scholarship of 450 euros per student</a:t>
            </a:r>
            <a:endParaRPr lang="pl-PL" sz="1800" b="1" dirty="0"/>
          </a:p>
          <a:p>
            <a:pPr marL="493136" indent="-285750" algn="just">
              <a:buFont typeface="Arial" panose="020B0604020202020204" pitchFamily="34" charset="0"/>
              <a:buChar char="•"/>
            </a:pPr>
            <a:r>
              <a:rPr lang="en-GB" sz="1800" dirty="0"/>
              <a:t>2 ECTS</a:t>
            </a:r>
            <a:endParaRPr lang="pl-PL" sz="1800" dirty="0"/>
          </a:p>
          <a:p>
            <a:pPr marL="493136" indent="-285750" algn="just">
              <a:buFont typeface="Arial" panose="020B0604020202020204" pitchFamily="34" charset="0"/>
              <a:buChar char="•"/>
            </a:pPr>
            <a:r>
              <a:rPr lang="en-GB" sz="1800" dirty="0"/>
              <a:t>Certificate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134BA1-1D3D-AA6E-8091-B3CF5A6740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29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93760" y="1269507"/>
            <a:ext cx="8550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Subject</a:t>
            </a:r>
            <a:r>
              <a:rPr lang="pl-PL" b="1" dirty="0"/>
              <a:t> of </a:t>
            </a:r>
            <a:r>
              <a:rPr lang="pl-PL" b="1" dirty="0" err="1"/>
              <a:t>classes</a:t>
            </a:r>
            <a:r>
              <a:rPr lang="en-GB" dirty="0"/>
              <a:t>:</a:t>
            </a:r>
            <a:endParaRPr lang="pl-PL" dirty="0"/>
          </a:p>
          <a:p>
            <a:pPr algn="just"/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54"/>
                </a:solidFill>
              </a:rPr>
              <a:t>Modern leadership in organizations applying the idea of well-being</a:t>
            </a:r>
            <a:endParaRPr lang="pl-PL" dirty="0">
              <a:solidFill>
                <a:srgbClr val="00205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54"/>
                </a:solidFill>
              </a:rPr>
              <a:t>Individual and group effectiveness</a:t>
            </a:r>
            <a:endParaRPr lang="pl-PL" dirty="0">
              <a:solidFill>
                <a:srgbClr val="00205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54"/>
                </a:solidFill>
              </a:rPr>
              <a:t>Work environment supporting well-being</a:t>
            </a:r>
            <a:endParaRPr lang="pl-PL" dirty="0">
              <a:solidFill>
                <a:srgbClr val="00205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54"/>
                </a:solidFill>
              </a:rPr>
              <a:t>Transformative communication - how to learn to listen to yourself and others?</a:t>
            </a:r>
            <a:endParaRPr lang="pl-PL" dirty="0">
              <a:solidFill>
                <a:srgbClr val="00205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54"/>
                </a:solidFill>
              </a:rPr>
              <a:t>Psychological basis of employees' well-being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74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FF2299-E2D4-BD38-927B-3CE0A631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Polanica</a:t>
            </a:r>
            <a:r>
              <a:rPr lang="en-GB" dirty="0"/>
              <a:t> </a:t>
            </a:r>
            <a:r>
              <a:rPr lang="en-GB" dirty="0" err="1"/>
              <a:t>Zdrój</a:t>
            </a:r>
            <a:r>
              <a:rPr lang="en-GB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17F2541-0256-841B-6674-357104B9DC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9A9ECFE-CE41-911A-1E10-575683B2D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t="9466" r="9026" b="9466"/>
          <a:stretch/>
        </p:blipFill>
        <p:spPr>
          <a:xfrm>
            <a:off x="1227231" y="1756901"/>
            <a:ext cx="4010848" cy="3553312"/>
          </a:xfrm>
          <a:prstGeom prst="rect">
            <a:avLst/>
          </a:prstGeom>
        </p:spPr>
      </p:pic>
      <p:pic>
        <p:nvPicPr>
          <p:cNvPr id="10" name="Obraz 9" descr="Obraz zawierający krajobraz, na wolnym powietrzu, drzewo, niebo">
            <a:extLst>
              <a:ext uri="{FF2B5EF4-FFF2-40B4-BE49-F238E27FC236}">
                <a16:creationId xmlns:a16="http://schemas.microsoft.com/office/drawing/2014/main" id="{E120B101-6110-1C4E-91D1-70A023BFB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9466" r="9934" b="9466"/>
          <a:stretch/>
        </p:blipFill>
        <p:spPr>
          <a:xfrm>
            <a:off x="5871548" y="799518"/>
            <a:ext cx="4929397" cy="52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9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0370D7-51D0-DF73-F6A8-DD175A7D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Polanica Zdrój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BD35C5-5EBA-8CE6-63D2-E51C41F646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1028" name="Picture 4" descr="Polanica Zdrój - informacje, atrakcje, pogoda - Meteor">
            <a:extLst>
              <a:ext uri="{FF2B5EF4-FFF2-40B4-BE49-F238E27FC236}">
                <a16:creationId xmlns:a16="http://schemas.microsoft.com/office/drawing/2014/main" id="{928640D5-AE50-187E-113C-EF7F8EF1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38" y="1260187"/>
            <a:ext cx="3955309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łożenie - Portal - Miasto Polanica-Zdrój">
            <a:extLst>
              <a:ext uri="{FF2B5EF4-FFF2-40B4-BE49-F238E27FC236}">
                <a16:creationId xmlns:a16="http://schemas.microsoft.com/office/drawing/2014/main" id="{7F2AA900-80F9-9573-E0A2-E6926054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02" y="1231323"/>
            <a:ext cx="3684733" cy="25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lanica-Zdrój - ⛲🎢 Miasto zdrojowe - Wakacje z dzieciakiem">
            <a:extLst>
              <a:ext uri="{FF2B5EF4-FFF2-40B4-BE49-F238E27FC236}">
                <a16:creationId xmlns:a16="http://schemas.microsoft.com/office/drawing/2014/main" id="{037A71A5-5F8D-218B-20AA-39DE6A5BD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12" y="3897297"/>
            <a:ext cx="3315791" cy="22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70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43ED61-E09C-170D-D66D-19C38FCB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Stołowe Mountains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766FDDC-E304-D1C6-AD3E-154911EEA9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1034" name="Picture 10" descr="Polanica-Zdrój - najlepsze miejsca do zobaczenia z rodziną">
            <a:extLst>
              <a:ext uri="{FF2B5EF4-FFF2-40B4-BE49-F238E27FC236}">
                <a16:creationId xmlns:a16="http://schemas.microsoft.com/office/drawing/2014/main" id="{DF405D09-4931-60C0-D079-F0D2125F7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12" y="1277469"/>
            <a:ext cx="3753264" cy="25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ekielna Dolina – Wikipedia, wolna encyklopedia">
            <a:extLst>
              <a:ext uri="{FF2B5EF4-FFF2-40B4-BE49-F238E27FC236}">
                <a16:creationId xmlns:a16="http://schemas.microsoft.com/office/drawing/2014/main" id="{040D3943-7539-4CE3-7D87-7E13D7A6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52" y="1277470"/>
            <a:ext cx="3757904" cy="25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zczytnik, Piekielna Góra, Polanica Zdrój - Góry Stołowe - Udane Wycieczki">
            <a:extLst>
              <a:ext uri="{FF2B5EF4-FFF2-40B4-BE49-F238E27FC236}">
                <a16:creationId xmlns:a16="http://schemas.microsoft.com/office/drawing/2014/main" id="{D65F7C75-78DB-A348-D007-BB34CA70A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66" y="3905132"/>
            <a:ext cx="3646381" cy="20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6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98941C-BF16-E4FF-90A3-60AD6498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Hotel </a:t>
            </a:r>
            <a:r>
              <a:rPr lang="en-GB" dirty="0" err="1"/>
              <a:t>Polanica</a:t>
            </a:r>
            <a:endParaRPr lang="en-GB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17DCFE-2801-8755-46AD-DAD0E6ADCF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CED2B4C-630F-3B86-FB4D-FB740574C4D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5084" y="5497283"/>
            <a:ext cx="3289216" cy="257788"/>
          </a:xfrm>
        </p:spPr>
        <p:txBody>
          <a:bodyPr/>
          <a:lstStyle/>
          <a:p>
            <a:r>
              <a:rPr lang="pl-PL" dirty="0">
                <a:hlinkClick r:id="rId3"/>
              </a:rPr>
              <a:t>Informacje o hotelu, pokojach i okolicy - Hotel Polanica Resort &amp; SPA</a:t>
            </a:r>
            <a:endParaRPr lang="en-GB" dirty="0"/>
          </a:p>
        </p:txBody>
      </p:sp>
      <p:pic>
        <p:nvPicPr>
          <p:cNvPr id="7" name="Obraz 6" descr="Obraz zawierający basen, budynek, hotel, na wolnym powietrzu&#10;&#10;Opis wygenerowany automatycznie">
            <a:extLst>
              <a:ext uri="{FF2B5EF4-FFF2-40B4-BE49-F238E27FC236}">
                <a16:creationId xmlns:a16="http://schemas.microsoft.com/office/drawing/2014/main" id="{FF776FE6-111D-E7F2-7876-70B968B139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t="9466" r="9651" b="9466"/>
          <a:stretch/>
        </p:blipFill>
        <p:spPr>
          <a:xfrm>
            <a:off x="6096000" y="649170"/>
            <a:ext cx="5156011" cy="5426829"/>
          </a:xfrm>
          <a:prstGeom prst="rect">
            <a:avLst/>
          </a:prstGeom>
        </p:spPr>
      </p:pic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73154DF6-E817-B2B8-AEB9-B0C197000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655" y="1333311"/>
            <a:ext cx="5274379" cy="438291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1200" dirty="0"/>
              <a:t>	„</a:t>
            </a:r>
            <a:r>
              <a:rPr lang="en-US" sz="1200" dirty="0"/>
              <a:t>Hotel </a:t>
            </a:r>
            <a:r>
              <a:rPr lang="en-US" sz="1200" dirty="0" err="1"/>
              <a:t>Polanica</a:t>
            </a:r>
            <a:r>
              <a:rPr lang="en-US" sz="1200" dirty="0"/>
              <a:t> </a:t>
            </a:r>
            <a:r>
              <a:rPr lang="en-US" sz="1200" dirty="0" err="1"/>
              <a:t>Resort&amp;Spa</a:t>
            </a:r>
            <a:r>
              <a:rPr lang="en-US" sz="1200" dirty="0"/>
              <a:t> is located in </a:t>
            </a:r>
            <a:r>
              <a:rPr lang="en-US" sz="1200" dirty="0" err="1"/>
              <a:t>Polanica-Zdrój</a:t>
            </a:r>
            <a:r>
              <a:rPr lang="en-US" sz="1200" dirty="0"/>
              <a:t>, a town with a </a:t>
            </a:r>
            <a:r>
              <a:rPr lang="en-US" sz="1200" b="1" dirty="0"/>
              <a:t>rich spa tradition</a:t>
            </a:r>
            <a:r>
              <a:rPr lang="en-US" sz="1200" dirty="0"/>
              <a:t>. The picturesque location, the revitalized </a:t>
            </a:r>
            <a:r>
              <a:rPr lang="en-US" sz="1200" dirty="0" err="1"/>
              <a:t>Zdrojowy</a:t>
            </a:r>
            <a:r>
              <a:rPr lang="en-US" sz="1200" dirty="0"/>
              <a:t> Park, the famous promenade and the proximity of many attractions of the </a:t>
            </a:r>
            <a:r>
              <a:rPr lang="en-US" sz="1200" dirty="0" err="1"/>
              <a:t>Kłodzko</a:t>
            </a:r>
            <a:r>
              <a:rPr lang="en-US" sz="1200" dirty="0"/>
              <a:t> Land guarantee a successful holiday. A full-size swimming pool in our </a:t>
            </a:r>
            <a:r>
              <a:rPr lang="en-US" sz="1200" b="1" dirty="0"/>
              <a:t>Water Park </a:t>
            </a:r>
            <a:r>
              <a:rPr lang="en-US" sz="1200" dirty="0"/>
              <a:t>distinguishes us among accommodation facilities. With our guests in mind, we have created a zone with </a:t>
            </a:r>
            <a:r>
              <a:rPr lang="en-US" sz="1200" b="1" dirty="0"/>
              <a:t>massagers and geysers</a:t>
            </a:r>
            <a:r>
              <a:rPr lang="en-US" sz="1200" dirty="0"/>
              <a:t>, a </a:t>
            </a:r>
            <a:r>
              <a:rPr lang="en-US" sz="1200" b="1" dirty="0"/>
              <a:t>jacuzzi</a:t>
            </a:r>
            <a:r>
              <a:rPr lang="en-US" sz="1200" dirty="0"/>
              <a:t> and a </a:t>
            </a:r>
            <a:r>
              <a:rPr lang="en-US" sz="1200" b="1" dirty="0"/>
              <a:t>sauna zone </a:t>
            </a:r>
            <a:r>
              <a:rPr lang="en-US" sz="1200" dirty="0"/>
              <a:t>- a steam bath, a dry sauna and a </a:t>
            </a:r>
            <a:r>
              <a:rPr lang="en-US" sz="1200" dirty="0" err="1"/>
              <a:t>saunarium</a:t>
            </a:r>
            <a:r>
              <a:rPr lang="en-US" sz="1200" dirty="0"/>
              <a:t>. We invite you to relax and rejuvenate in the </a:t>
            </a:r>
            <a:r>
              <a:rPr lang="en-US" sz="1200" b="1" dirty="0"/>
              <a:t>SPA zone</a:t>
            </a:r>
            <a:r>
              <a:rPr lang="en-US" sz="1200" dirty="0"/>
              <a:t>. For guests who value physical activity, there is a </a:t>
            </a:r>
            <a:r>
              <a:rPr lang="en-US" sz="1200" b="1" dirty="0"/>
              <a:t>gym</a:t>
            </a:r>
            <a:r>
              <a:rPr lang="en-US" sz="1200" dirty="0"/>
              <a:t> equipped with cardio equipment and free weights, as well as an indoor sports hall with a multifunctional sports field. The </a:t>
            </a:r>
            <a:r>
              <a:rPr lang="en-US" sz="1200" b="1" dirty="0"/>
              <a:t>bowling club </a:t>
            </a:r>
            <a:r>
              <a:rPr lang="en-US" sz="1200" dirty="0"/>
              <a:t>is the hotel's entertainment zone. The only such place in </a:t>
            </a:r>
            <a:r>
              <a:rPr lang="en-US" sz="1200" dirty="0" err="1"/>
              <a:t>Polanica</a:t>
            </a:r>
            <a:r>
              <a:rPr lang="en-US" sz="1200" dirty="0"/>
              <a:t> </a:t>
            </a:r>
            <a:r>
              <a:rPr lang="en-US" sz="1200" dirty="0" err="1"/>
              <a:t>Zdrój</a:t>
            </a:r>
            <a:r>
              <a:rPr lang="en-US" sz="1200" dirty="0"/>
              <a:t>. Four bowling alleys, a billiard room, a card room - all in one place</a:t>
            </a:r>
            <a:r>
              <a:rPr lang="pl-PL" sz="1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38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7409A3-934D-5086-0860-89E25D7B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Objective</a:t>
            </a:r>
            <a:r>
              <a:rPr lang="pl-PL" dirty="0"/>
              <a:t> and form of </a:t>
            </a:r>
            <a:r>
              <a:rPr lang="pl-PL" dirty="0" err="1"/>
              <a:t>classes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E7A986-03F6-0598-D134-B9B2657FE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761" y="1438183"/>
            <a:ext cx="11004479" cy="4286830"/>
          </a:xfrm>
        </p:spPr>
        <p:txBody>
          <a:bodyPr/>
          <a:lstStyle/>
          <a:p>
            <a:pPr marL="493136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U</a:t>
            </a:r>
            <a:r>
              <a:rPr lang="en-US" sz="1800" dirty="0"/>
              <a:t>sing the concept of well-being to create </a:t>
            </a:r>
            <a:r>
              <a:rPr lang="en-US" sz="1800" u="sng" dirty="0"/>
              <a:t>effective management </a:t>
            </a:r>
            <a:endParaRPr lang="pl-PL" sz="1800" u="sng" dirty="0"/>
          </a:p>
          <a:p>
            <a:pPr marL="207386" indent="0" algn="just">
              <a:lnSpc>
                <a:spcPct val="150000"/>
              </a:lnSpc>
            </a:pPr>
            <a:r>
              <a:rPr lang="en-US" sz="1800" dirty="0"/>
              <a:t>of modern organizations and create the </a:t>
            </a:r>
            <a:r>
              <a:rPr lang="en-US" sz="1800" u="sng" dirty="0"/>
              <a:t>innovative potential </a:t>
            </a:r>
            <a:r>
              <a:rPr lang="en-US" sz="1800" dirty="0"/>
              <a:t>of employees.</a:t>
            </a:r>
            <a:r>
              <a:rPr lang="pl-PL" sz="1800" dirty="0"/>
              <a:t> </a:t>
            </a:r>
          </a:p>
          <a:p>
            <a:pPr marL="493136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By participating in the project, listeners will gain knowledge </a:t>
            </a:r>
            <a:endParaRPr lang="pl-PL" sz="1800" dirty="0"/>
          </a:p>
          <a:p>
            <a:pPr marL="207386" indent="0" algn="just">
              <a:lnSpc>
                <a:spcPct val="150000"/>
              </a:lnSpc>
            </a:pPr>
            <a:r>
              <a:rPr lang="en-US" sz="1800" dirty="0"/>
              <a:t>about </a:t>
            </a:r>
            <a:r>
              <a:rPr lang="en-US" sz="1800" u="sng" dirty="0"/>
              <a:t>leadership</a:t>
            </a:r>
            <a:r>
              <a:rPr lang="en-US" sz="1800" dirty="0"/>
              <a:t> in modern organizations that use the well-being concept.</a:t>
            </a:r>
            <a:endParaRPr lang="pl-PL" sz="1800" dirty="0"/>
          </a:p>
          <a:p>
            <a:pPr marL="493136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classes </a:t>
            </a:r>
            <a:r>
              <a:rPr lang="pl-PL" sz="1800" dirty="0" err="1"/>
              <a:t>will</a:t>
            </a:r>
            <a:r>
              <a:rPr lang="pl-PL" sz="1800" dirty="0"/>
              <a:t> </a:t>
            </a:r>
            <a:r>
              <a:rPr lang="en-US" sz="1800" dirty="0"/>
              <a:t>consist of </a:t>
            </a:r>
            <a:r>
              <a:rPr lang="en-US" sz="1800" b="1" dirty="0"/>
              <a:t>6 specialist modules </a:t>
            </a:r>
            <a:r>
              <a:rPr lang="pl-PL" sz="1800" dirty="0" err="1"/>
              <a:t>including</a:t>
            </a:r>
            <a:r>
              <a:rPr lang="pl-PL" sz="1800" dirty="0"/>
              <a:t> one, </a:t>
            </a:r>
          </a:p>
          <a:p>
            <a:pPr marL="207386" indent="0" algn="just">
              <a:lnSpc>
                <a:spcPct val="150000"/>
              </a:lnSpc>
            </a:pPr>
            <a:r>
              <a:rPr lang="en-US" sz="1800" dirty="0"/>
              <a:t>popularizing </a:t>
            </a:r>
            <a:r>
              <a:rPr lang="en-US" sz="1800" b="1" dirty="0"/>
              <a:t>Polish </a:t>
            </a:r>
            <a:r>
              <a:rPr lang="pl-PL" sz="1800" b="1" dirty="0"/>
              <a:t>and </a:t>
            </a:r>
            <a:r>
              <a:rPr lang="pl-PL" sz="1800" b="1" dirty="0" err="1"/>
              <a:t>participants</a:t>
            </a:r>
            <a:r>
              <a:rPr lang="pl-PL" sz="1800" b="1" dirty="0"/>
              <a:t> </a:t>
            </a:r>
            <a:r>
              <a:rPr lang="en-US" sz="1800" b="1" dirty="0"/>
              <a:t>culture</a:t>
            </a:r>
            <a:r>
              <a:rPr lang="en-US" sz="1800" dirty="0"/>
              <a:t>. </a:t>
            </a:r>
            <a:endParaRPr lang="pl-PL" sz="1800" dirty="0"/>
          </a:p>
          <a:p>
            <a:pPr marL="493136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The </a:t>
            </a:r>
            <a:r>
              <a:rPr lang="pl-PL" sz="1800" dirty="0" err="1"/>
              <a:t>total</a:t>
            </a:r>
            <a:r>
              <a:rPr lang="pl-PL" sz="1800" dirty="0"/>
              <a:t> d</a:t>
            </a:r>
            <a:r>
              <a:rPr lang="en-US" sz="1800" dirty="0" err="1"/>
              <a:t>uration</a:t>
            </a:r>
            <a:r>
              <a:rPr lang="en-US" sz="1800" dirty="0"/>
              <a:t>: </a:t>
            </a:r>
            <a:r>
              <a:rPr lang="en-US" sz="1800" b="1" dirty="0"/>
              <a:t>34</a:t>
            </a:r>
            <a:r>
              <a:rPr lang="pl-PL" sz="1800" b="1" dirty="0"/>
              <a:t> </a:t>
            </a:r>
            <a:r>
              <a:rPr lang="pl-PL" sz="1800" b="1" dirty="0" err="1"/>
              <a:t>academic</a:t>
            </a:r>
            <a:r>
              <a:rPr lang="pl-PL" sz="1800" b="1" dirty="0"/>
              <a:t> </a:t>
            </a:r>
            <a:r>
              <a:rPr lang="en-US" sz="1800" b="1" dirty="0"/>
              <a:t>h</a:t>
            </a:r>
            <a:r>
              <a:rPr lang="pl-PL" sz="1800" b="1" dirty="0" err="1"/>
              <a:t>ours</a:t>
            </a:r>
            <a:r>
              <a:rPr lang="en-US" sz="1800" dirty="0"/>
              <a:t>, including </a:t>
            </a:r>
            <a:r>
              <a:rPr lang="en-US" sz="1800" b="1" dirty="0"/>
              <a:t>4h online</a:t>
            </a:r>
            <a:r>
              <a:rPr lang="en-US" sz="1800" dirty="0"/>
              <a:t>, </a:t>
            </a:r>
            <a:r>
              <a:rPr lang="pl-PL" sz="1800" b="1" dirty="0"/>
              <a:t>30</a:t>
            </a:r>
            <a:r>
              <a:rPr lang="en-US" sz="1800" b="1" dirty="0"/>
              <a:t>h </a:t>
            </a:r>
            <a:r>
              <a:rPr lang="pl-PL" sz="1800" b="1" dirty="0"/>
              <a:t>on </a:t>
            </a:r>
            <a:r>
              <a:rPr lang="pl-PL" sz="1800" b="1" dirty="0" err="1"/>
              <a:t>site</a:t>
            </a: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1365BA-DD03-1F9C-F406-0E56F79500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7" name="Obraz 6" descr="Importance of Management in a Modern Business Organiz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713" y="1056443"/>
            <a:ext cx="3158527" cy="368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58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SB OK (rgb)">
      <a:dk1>
        <a:srgbClr val="002C58"/>
      </a:dk1>
      <a:lt1>
        <a:srgbClr val="FFFFFF"/>
      </a:lt1>
      <a:dk2>
        <a:srgbClr val="4DC0E2"/>
      </a:dk2>
      <a:lt2>
        <a:srgbClr val="ACDCEB"/>
      </a:lt2>
      <a:accent1>
        <a:srgbClr val="DC4261"/>
      </a:accent1>
      <a:accent2>
        <a:srgbClr val="002243"/>
      </a:accent2>
      <a:accent3>
        <a:srgbClr val="003D7B"/>
      </a:accent3>
      <a:accent4>
        <a:srgbClr val="005AB3"/>
      </a:accent4>
      <a:accent5>
        <a:srgbClr val="0061C2"/>
      </a:accent5>
      <a:accent6>
        <a:srgbClr val="006BD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_prezentacji_Merito_Wrocław.pptx" id="{3EB5F29D-34C2-4EBC-AC65-F90466833C71}" vid="{735A08A1-D18A-4F56-8478-0E42875838F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c62bb8-2b1c-4034-ae0e-f19e9e41fe3e">
      <UserInfo>
        <DisplayName>Ewelina Średzińska</DisplayName>
        <AccountId>31</AccountId>
        <AccountType/>
      </UserInfo>
      <UserInfo>
        <DisplayName>NT Service\spsearch</DisplayName>
        <AccountId>11</AccountId>
        <AccountType/>
      </UserInfo>
      <UserInfo>
        <DisplayName>Limited Access System Group For List ac766408-a653-4b67-a9fe-6e3e22e0c065</DisplayName>
        <AccountId>20</AccountId>
        <AccountType/>
      </UserInfo>
      <UserInfo>
        <DisplayName>Mikołaj Ilecki</DisplayName>
        <AccountId>17</AccountId>
        <AccountType/>
      </UserInfo>
      <UserInfo>
        <DisplayName>Arkadiusz Doczyk</DisplayName>
        <AccountId>91</AccountId>
        <AccountType/>
      </UserInfo>
    </SharedWithUsers>
    <lcf76f155ced4ddcb4097134ff3c332f xmlns="d4b589cb-724e-463a-a833-211af6dbf992">
      <Terms xmlns="http://schemas.microsoft.com/office/infopath/2007/PartnerControls"/>
    </lcf76f155ced4ddcb4097134ff3c332f>
    <TaxCatchAll xmlns="42c62bb8-2b1c-4034-ae0e-f19e9e41fe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07670BD396ED4BB0537DCB038A0AF9" ma:contentTypeVersion="14" ma:contentTypeDescription="Utwórz nowy dokument." ma:contentTypeScope="" ma:versionID="372556f95a037e5ab77408992e2485de">
  <xsd:schema xmlns:xsd="http://www.w3.org/2001/XMLSchema" xmlns:xs="http://www.w3.org/2001/XMLSchema" xmlns:p="http://schemas.microsoft.com/office/2006/metadata/properties" xmlns:ns2="d4b589cb-724e-463a-a833-211af6dbf992" xmlns:ns3="42c62bb8-2b1c-4034-ae0e-f19e9e41fe3e" targetNamespace="http://schemas.microsoft.com/office/2006/metadata/properties" ma:root="true" ma:fieldsID="73db528fbd692d34493125dafceeb381" ns2:_="" ns3:_="">
    <xsd:import namespace="d4b589cb-724e-463a-a833-211af6dbf992"/>
    <xsd:import namespace="42c62bb8-2b1c-4034-ae0e-f19e9e41f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589cb-724e-463a-a833-211af6dbf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d134e4b8-377d-442c-b5bd-7a06feb52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62bb8-2b1c-4034-ae0e-f19e9e41f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1a9759f-7298-4b96-b811-a83bcfcf9e67}" ma:internalName="TaxCatchAll" ma:showField="CatchAllData" ma:web="42c62bb8-2b1c-4034-ae0e-f19e9e41f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47D6F3-2A49-4F89-9265-CD52A17ECC67}">
  <ds:schemaRefs>
    <ds:schemaRef ds:uri="http://schemas.microsoft.com/office/2006/documentManagement/types"/>
    <ds:schemaRef ds:uri="http://purl.org/dc/dcmitype/"/>
    <ds:schemaRef ds:uri="http://www.w3.org/XML/1998/namespace"/>
    <ds:schemaRef ds:uri="d4b589cb-724e-463a-a833-211af6dbf992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42c62bb8-2b1c-4034-ae0e-f19e9e41fe3e"/>
  </ds:schemaRefs>
</ds:datastoreItem>
</file>

<file path=customXml/itemProps2.xml><?xml version="1.0" encoding="utf-8"?>
<ds:datastoreItem xmlns:ds="http://schemas.openxmlformats.org/officeDocument/2006/customXml" ds:itemID="{AF21F7B5-979C-4366-A07F-613D6BB56B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589cb-724e-463a-a833-211af6dbf992"/>
    <ds:schemaRef ds:uri="42c62bb8-2b1c-4034-ae0e-f19e9e41f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C0B90A-C52C-44A3-8B28-1EFDD9646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983</Words>
  <Application>Microsoft Office PowerPoint</Application>
  <PresentationFormat>Panoramiczny</PresentationFormat>
  <Paragraphs>134</Paragraphs>
  <Slides>18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Helvetica</vt:lpstr>
      <vt:lpstr>Office Theme</vt:lpstr>
      <vt:lpstr>Summer School – Wellbeing 26.06 – 30.06.2023</vt:lpstr>
      <vt:lpstr>The title of the project:  Communication and well-being in building effective international teams   </vt:lpstr>
      <vt:lpstr>Communication and well-being in building effective international teams </vt:lpstr>
      <vt:lpstr>Prezentacja programu PowerPoint</vt:lpstr>
      <vt:lpstr>Polanica Zdrój </vt:lpstr>
      <vt:lpstr>Polanica Zdrój</vt:lpstr>
      <vt:lpstr>Stołowe Mountains</vt:lpstr>
      <vt:lpstr>Hotel Polanica</vt:lpstr>
      <vt:lpstr>Objective and form of classes</vt:lpstr>
      <vt:lpstr>Concept outline</vt:lpstr>
      <vt:lpstr>Subjects</vt:lpstr>
      <vt:lpstr>Subjects</vt:lpstr>
      <vt:lpstr>Prezentacja programu PowerPoint</vt:lpstr>
      <vt:lpstr>Prezentacja programu PowerPoint</vt:lpstr>
      <vt:lpstr>Prezentacja programu PowerPoint</vt:lpstr>
      <vt:lpstr>Subjects</vt:lpstr>
      <vt:lpstr>Benefits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Uniwersytet WSB Merito Opole</dc:title>
  <dc:creator>Paweł Zeller</dc:creator>
  <cp:lastModifiedBy>Jarosław Tomaszewski</cp:lastModifiedBy>
  <cp:revision>42</cp:revision>
  <dcterms:created xsi:type="dcterms:W3CDTF">2021-02-11T13:48:28Z</dcterms:created>
  <dcterms:modified xsi:type="dcterms:W3CDTF">2023-05-16T09:50:32Z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0x0101006007670BD396ED4BB0537DCB038A0AF9</vt:lpwstr>
  </property>
  <property fmtid="{D5CDD505-2E9C-101B-9397-08002B2CF9AE}" pid="3" name="MediaServiceImageTags">
    <vt:lpwstr/>
  </property>
</Properties>
</file>