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8" r:id="rId3"/>
  </p:sldIdLst>
  <p:sldSz cx="7200900" cy="10440988"/>
  <p:notesSz cx="6794500" cy="9982200"/>
  <p:defaultTextStyle>
    <a:defPPr>
      <a:defRPr lang="de-DE"/>
    </a:defPPr>
    <a:lvl1pPr marL="0" algn="l" defTabSz="9621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1068" algn="l" defTabSz="9621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2136" algn="l" defTabSz="9621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3204" algn="l" defTabSz="9621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24271" algn="l" defTabSz="9621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05339" algn="l" defTabSz="9621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86407" algn="l" defTabSz="9621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67475" algn="l" defTabSz="9621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48543" algn="l" defTabSz="96213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168" y="84"/>
      </p:cViewPr>
      <p:guideLst>
        <p:guide orient="horz" pos="3289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D2459-2739-43BE-B7C7-135FEB44294D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82138"/>
            <a:ext cx="2944813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8100" y="9482138"/>
            <a:ext cx="2944813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055DF5-7B27-4917-B42C-61513FD90B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3696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68" y="3243476"/>
            <a:ext cx="6120765" cy="223804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80136" y="5916559"/>
            <a:ext cx="5040630" cy="266825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2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3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4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5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6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7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915489" y="604223"/>
            <a:ext cx="1215152" cy="1286755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70034" y="604223"/>
            <a:ext cx="3525441" cy="1286755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8822" y="6709303"/>
            <a:ext cx="6120765" cy="207369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68822" y="4425339"/>
            <a:ext cx="6120765" cy="2283965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10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21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32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2427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053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864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674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485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70035" y="3519002"/>
            <a:ext cx="2370297" cy="995277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760346" y="3519002"/>
            <a:ext cx="2370297" cy="995277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45" y="418124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0046" y="2337138"/>
            <a:ext cx="3181648" cy="974009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068" indent="0">
              <a:buNone/>
              <a:defRPr sz="2100" b="1"/>
            </a:lvl2pPr>
            <a:lvl3pPr marL="962136" indent="0">
              <a:buNone/>
              <a:defRPr sz="1900" b="1"/>
            </a:lvl3pPr>
            <a:lvl4pPr marL="1443204" indent="0">
              <a:buNone/>
              <a:defRPr sz="1700" b="1"/>
            </a:lvl4pPr>
            <a:lvl5pPr marL="1924271" indent="0">
              <a:buNone/>
              <a:defRPr sz="1700" b="1"/>
            </a:lvl5pPr>
            <a:lvl6pPr marL="2405339" indent="0">
              <a:buNone/>
              <a:defRPr sz="1700" b="1"/>
            </a:lvl6pPr>
            <a:lvl7pPr marL="2886407" indent="0">
              <a:buNone/>
              <a:defRPr sz="1700" b="1"/>
            </a:lvl7pPr>
            <a:lvl8pPr marL="3367475" indent="0">
              <a:buNone/>
              <a:defRPr sz="1700" b="1"/>
            </a:lvl8pPr>
            <a:lvl9pPr marL="3848543" indent="0">
              <a:buNone/>
              <a:defRPr sz="17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0046" y="3311146"/>
            <a:ext cx="3181648" cy="601565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657959" y="2337138"/>
            <a:ext cx="3182897" cy="974009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068" indent="0">
              <a:buNone/>
              <a:defRPr sz="2100" b="1"/>
            </a:lvl2pPr>
            <a:lvl3pPr marL="962136" indent="0">
              <a:buNone/>
              <a:defRPr sz="1900" b="1"/>
            </a:lvl3pPr>
            <a:lvl4pPr marL="1443204" indent="0">
              <a:buNone/>
              <a:defRPr sz="1700" b="1"/>
            </a:lvl4pPr>
            <a:lvl5pPr marL="1924271" indent="0">
              <a:buNone/>
              <a:defRPr sz="1700" b="1"/>
            </a:lvl5pPr>
            <a:lvl6pPr marL="2405339" indent="0">
              <a:buNone/>
              <a:defRPr sz="1700" b="1"/>
            </a:lvl6pPr>
            <a:lvl7pPr marL="2886407" indent="0">
              <a:buNone/>
              <a:defRPr sz="1700" b="1"/>
            </a:lvl7pPr>
            <a:lvl8pPr marL="3367475" indent="0">
              <a:buNone/>
              <a:defRPr sz="1700" b="1"/>
            </a:lvl8pPr>
            <a:lvl9pPr marL="3848543" indent="0">
              <a:buNone/>
              <a:defRPr sz="17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657959" y="3311146"/>
            <a:ext cx="3182897" cy="601565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47" y="415705"/>
            <a:ext cx="2369046" cy="176916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15352" y="415707"/>
            <a:ext cx="4025504" cy="891109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60047" y="2184875"/>
            <a:ext cx="2369046" cy="7141926"/>
          </a:xfrm>
        </p:spPr>
        <p:txBody>
          <a:bodyPr/>
          <a:lstStyle>
            <a:lvl1pPr marL="0" indent="0">
              <a:buNone/>
              <a:defRPr sz="1500"/>
            </a:lvl1pPr>
            <a:lvl2pPr marL="481068" indent="0">
              <a:buNone/>
              <a:defRPr sz="1300"/>
            </a:lvl2pPr>
            <a:lvl3pPr marL="962136" indent="0">
              <a:buNone/>
              <a:defRPr sz="1000"/>
            </a:lvl3pPr>
            <a:lvl4pPr marL="1443204" indent="0">
              <a:buNone/>
              <a:defRPr sz="900"/>
            </a:lvl4pPr>
            <a:lvl5pPr marL="1924271" indent="0">
              <a:buNone/>
              <a:defRPr sz="900"/>
            </a:lvl5pPr>
            <a:lvl6pPr marL="2405339" indent="0">
              <a:buNone/>
              <a:defRPr sz="900"/>
            </a:lvl6pPr>
            <a:lvl7pPr marL="2886407" indent="0">
              <a:buNone/>
              <a:defRPr sz="900"/>
            </a:lvl7pPr>
            <a:lvl8pPr marL="3367475" indent="0">
              <a:buNone/>
              <a:defRPr sz="900"/>
            </a:lvl8pPr>
            <a:lvl9pPr marL="3848543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1427" y="7308692"/>
            <a:ext cx="4320540" cy="86283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11427" y="932921"/>
            <a:ext cx="4320540" cy="6264593"/>
          </a:xfrm>
        </p:spPr>
        <p:txBody>
          <a:bodyPr/>
          <a:lstStyle>
            <a:lvl1pPr marL="0" indent="0">
              <a:buNone/>
              <a:defRPr sz="3400"/>
            </a:lvl1pPr>
            <a:lvl2pPr marL="481068" indent="0">
              <a:buNone/>
              <a:defRPr sz="2900"/>
            </a:lvl2pPr>
            <a:lvl3pPr marL="962136" indent="0">
              <a:buNone/>
              <a:defRPr sz="2500"/>
            </a:lvl3pPr>
            <a:lvl4pPr marL="1443204" indent="0">
              <a:buNone/>
              <a:defRPr sz="2100"/>
            </a:lvl4pPr>
            <a:lvl5pPr marL="1924271" indent="0">
              <a:buNone/>
              <a:defRPr sz="2100"/>
            </a:lvl5pPr>
            <a:lvl6pPr marL="2405339" indent="0">
              <a:buNone/>
              <a:defRPr sz="2100"/>
            </a:lvl6pPr>
            <a:lvl7pPr marL="2886407" indent="0">
              <a:buNone/>
              <a:defRPr sz="2100"/>
            </a:lvl7pPr>
            <a:lvl8pPr marL="3367475" indent="0">
              <a:buNone/>
              <a:defRPr sz="2100"/>
            </a:lvl8pPr>
            <a:lvl9pPr marL="3848543" indent="0">
              <a:buNone/>
              <a:defRPr sz="21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11427" y="8171525"/>
            <a:ext cx="4320540" cy="1225364"/>
          </a:xfrm>
        </p:spPr>
        <p:txBody>
          <a:bodyPr/>
          <a:lstStyle>
            <a:lvl1pPr marL="0" indent="0">
              <a:buNone/>
              <a:defRPr sz="1500"/>
            </a:lvl1pPr>
            <a:lvl2pPr marL="481068" indent="0">
              <a:buNone/>
              <a:defRPr sz="1300"/>
            </a:lvl2pPr>
            <a:lvl3pPr marL="962136" indent="0">
              <a:buNone/>
              <a:defRPr sz="1000"/>
            </a:lvl3pPr>
            <a:lvl4pPr marL="1443204" indent="0">
              <a:buNone/>
              <a:defRPr sz="900"/>
            </a:lvl4pPr>
            <a:lvl5pPr marL="1924271" indent="0">
              <a:buNone/>
              <a:defRPr sz="900"/>
            </a:lvl5pPr>
            <a:lvl6pPr marL="2405339" indent="0">
              <a:buNone/>
              <a:defRPr sz="900"/>
            </a:lvl6pPr>
            <a:lvl7pPr marL="2886407" indent="0">
              <a:buNone/>
              <a:defRPr sz="900"/>
            </a:lvl7pPr>
            <a:lvl8pPr marL="3367475" indent="0">
              <a:buNone/>
              <a:defRPr sz="900"/>
            </a:lvl8pPr>
            <a:lvl9pPr marL="3848543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60045" y="418124"/>
            <a:ext cx="6480810" cy="1740164"/>
          </a:xfrm>
          <a:prstGeom prst="rect">
            <a:avLst/>
          </a:prstGeom>
        </p:spPr>
        <p:txBody>
          <a:bodyPr vert="horz" lIns="96213" tIns="48107" rIns="96213" bIns="48107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0045" y="2436232"/>
            <a:ext cx="6480810" cy="6890569"/>
          </a:xfrm>
          <a:prstGeom prst="rect">
            <a:avLst/>
          </a:prstGeom>
        </p:spPr>
        <p:txBody>
          <a:bodyPr vert="horz" lIns="96213" tIns="48107" rIns="96213" bIns="48107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60045" y="9677251"/>
            <a:ext cx="1680210" cy="555886"/>
          </a:xfrm>
          <a:prstGeom prst="rect">
            <a:avLst/>
          </a:prstGeom>
        </p:spPr>
        <p:txBody>
          <a:bodyPr vert="horz" lIns="96213" tIns="48107" rIns="96213" bIns="4810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93EEE-A674-4FAB-A086-E7EF04D3B0F8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60308" y="9677251"/>
            <a:ext cx="2280285" cy="555886"/>
          </a:xfrm>
          <a:prstGeom prst="rect">
            <a:avLst/>
          </a:prstGeom>
        </p:spPr>
        <p:txBody>
          <a:bodyPr vert="horz" lIns="96213" tIns="48107" rIns="96213" bIns="4810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160645" y="9677251"/>
            <a:ext cx="1680210" cy="555886"/>
          </a:xfrm>
          <a:prstGeom prst="rect">
            <a:avLst/>
          </a:prstGeom>
        </p:spPr>
        <p:txBody>
          <a:bodyPr vert="horz" lIns="96213" tIns="48107" rIns="96213" bIns="4810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AF5AD-D38B-4986-89A4-6B9266D2324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2136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801" indent="-360801" algn="l" defTabSz="96213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1736" indent="-300668" algn="l" defTabSz="96213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02670" indent="-240533" algn="l" defTabSz="962136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83738" indent="-240533" algn="l" defTabSz="96213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4806" indent="-240533" algn="l" defTabSz="962136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5874" indent="-240533" algn="l" defTabSz="9621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41" indent="-240533" algn="l" defTabSz="9621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8010" indent="-240533" algn="l" defTabSz="9621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9077" indent="-240533" algn="l" defTabSz="96213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621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1068" algn="l" defTabSz="9621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2136" algn="l" defTabSz="9621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3204" algn="l" defTabSz="9621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4271" algn="l" defTabSz="9621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05339" algn="l" defTabSz="9621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6407" algn="l" defTabSz="9621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67475" algn="l" defTabSz="9621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48543" algn="l" defTabSz="9621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solarmobil-deutschland.de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http://www.hs-emden-leer.de/sl/solar-rallye" TargetMode="External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solarmobil-deutschland.de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http://www.hs-emden-leer.de/sl/solar-rallye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43078" y="323950"/>
            <a:ext cx="6741748" cy="1581218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25000">
                <a:srgbClr val="01A78F"/>
              </a:gs>
              <a:gs pos="50000">
                <a:srgbClr val="FFFF00"/>
              </a:gs>
              <a:gs pos="75000">
                <a:srgbClr val="FF6633"/>
              </a:gs>
              <a:gs pos="100000">
                <a:srgbClr val="FF339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6213" tIns="48107" rIns="96213" bIns="48107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7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latin typeface="Arial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43078" y="-66867"/>
            <a:ext cx="6669740" cy="1728369"/>
          </a:xfrm>
          <a:prstGeom prst="rect">
            <a:avLst/>
          </a:prstGeom>
          <a:noFill/>
        </p:spPr>
        <p:txBody>
          <a:bodyPr wrap="square" lIns="96213" tIns="48107" rIns="96213" bIns="48107" rtlCol="0" anchor="b">
            <a:spAutoFit/>
          </a:bodyPr>
          <a:lstStyle/>
          <a:p>
            <a:pPr algn="ctr">
              <a:lnSpc>
                <a:spcPct val="200000"/>
              </a:lnSpc>
            </a:pPr>
            <a:r>
              <a:rPr lang="de-DE" sz="4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Bold ITC" pitchFamily="34" charset="0"/>
              </a:rPr>
              <a:t>Solar-Rallye Emden</a:t>
            </a:r>
          </a:p>
          <a:p>
            <a:endParaRPr lang="de-DE" sz="1000" dirty="0">
              <a:ln w="17780" cmpd="sng">
                <a:solidFill>
                  <a:srgbClr val="FFFFFF"/>
                </a:solidFill>
                <a:prstDash val="solid"/>
                <a:miter lim="800000"/>
              </a:ln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85012" y="48594"/>
            <a:ext cx="316133" cy="866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213" tIns="48107" rIns="96213" bIns="48107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1000">
                <a:latin typeface="Arial" pitchFamily="34" charset="0"/>
                <a:ea typeface="Times New Roman" pitchFamily="18" charset="0"/>
              </a:rPr>
              <a:t>  </a:t>
            </a:r>
            <a:endParaRPr lang="de-DE" sz="5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2100">
                <a:solidFill>
                  <a:srgbClr val="4D4D4D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  </a:t>
            </a:r>
            <a:endParaRPr lang="de-DE" sz="5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>
              <a:latin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62314" y="9540974"/>
            <a:ext cx="1225934" cy="682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Grafik 11" descr="SPK_Emden_rot_RGB_72dpi_RS_20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90457" y="9583402"/>
            <a:ext cx="1350153" cy="677652"/>
          </a:xfrm>
          <a:prstGeom prst="rect">
            <a:avLst/>
          </a:prstGeom>
        </p:spPr>
      </p:pic>
      <p:sp>
        <p:nvSpPr>
          <p:cNvPr id="13" name="Rechteck 12"/>
          <p:cNvSpPr/>
          <p:nvPr/>
        </p:nvSpPr>
        <p:spPr>
          <a:xfrm>
            <a:off x="2232298" y="1307312"/>
            <a:ext cx="4968602" cy="404930"/>
          </a:xfrm>
          <a:prstGeom prst="rect">
            <a:avLst/>
          </a:prstGeom>
        </p:spPr>
        <p:txBody>
          <a:bodyPr wrap="square" lIns="96213" tIns="48107" rIns="96213" bIns="48107">
            <a:spAutoFit/>
          </a:bodyPr>
          <a:lstStyle/>
          <a:p>
            <a:pPr algn="ctr"/>
            <a:r>
              <a:rPr lang="de-DE" sz="2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Bold ITC" pitchFamily="34" charset="0"/>
              </a:rPr>
              <a:t>v</a:t>
            </a:r>
            <a:r>
              <a:rPr lang="de-DE" sz="2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Bold ITC" pitchFamily="34" charset="0"/>
              </a:rPr>
              <a:t>oraussichtlich 6. Juni 2026</a:t>
            </a:r>
            <a:endParaRPr lang="de-DE" sz="2000" dirty="0">
              <a:latin typeface="Eras Bold ITC" pitchFamily="34" charset="0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43078" y="2357420"/>
            <a:ext cx="4221468" cy="558818"/>
          </a:xfrm>
          <a:prstGeom prst="rect">
            <a:avLst/>
          </a:prstGeom>
        </p:spPr>
        <p:txBody>
          <a:bodyPr wrap="square" lIns="96213" tIns="48107" rIns="96213" bIns="48107">
            <a:spAutoFit/>
          </a:bodyPr>
          <a:lstStyle/>
          <a:p>
            <a:r>
              <a:rPr lang="de-DE" sz="3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latin typeface="Eras Bold ITC" panose="020B0907030504020204" pitchFamily="34" charset="0"/>
              </a:rPr>
              <a:t>Auf dem Campus der</a:t>
            </a:r>
            <a:endParaRPr lang="de-DE" sz="3000" b="1" dirty="0">
              <a:solidFill>
                <a:srgbClr val="0070C0"/>
              </a:solidFill>
              <a:latin typeface="Eras Bold ITC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336336" y="6557279"/>
            <a:ext cx="6641250" cy="2667088"/>
          </a:xfrm>
          <a:prstGeom prst="rect">
            <a:avLst/>
          </a:prstGeom>
        </p:spPr>
        <p:txBody>
          <a:bodyPr wrap="square" lIns="96213" tIns="48107" rIns="96213" bIns="48107">
            <a:spAutoFit/>
          </a:bodyPr>
          <a:lstStyle/>
          <a:p>
            <a:pPr algn="just"/>
            <a:r>
              <a:rPr lang="de-DE" sz="28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latin typeface="Eras Bold ITC" panose="020B0907030504020204" pitchFamily="34" charset="0"/>
              </a:rPr>
              <a:t>Stell dich der Herausforderung</a:t>
            </a:r>
          </a:p>
          <a:p>
            <a:pPr algn="ctr"/>
            <a:endParaRPr lang="de-DE" sz="1300" dirty="0">
              <a:ln w="12700">
                <a:solidFill>
                  <a:schemeClr val="tx1"/>
                </a:solidFill>
                <a:prstDash val="solid"/>
              </a:ln>
              <a:latin typeface="Eras Medium ITC" pitchFamily="34" charset="0"/>
            </a:endParaRPr>
          </a:p>
          <a:p>
            <a:pPr algn="just"/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Mitmachen können Schülerteams </a:t>
            </a:r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von Klasse 5 </a:t>
            </a:r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sowie Azubis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und Studierende bis 25 Jahre. Sie treten mit selbstgebauten Solar-Modellfahrzeugen in verschiedenen Kategorien gegeneinander an. Die schnellsten sowie kreativsten Fahrzeuge werden ausgezeichnet. Die Sieger können am </a:t>
            </a:r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Bundesfinale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für Solar-Modellfahrzeuge </a:t>
            </a:r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teilnehmen.</a:t>
            </a:r>
          </a:p>
          <a:p>
            <a:pPr algn="just"/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Weitere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Informationen auch zu den Wettbewerbsregeln: </a:t>
            </a:r>
          </a:p>
          <a:p>
            <a:pPr algn="just"/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  <a:hlinkClick r:id="rId4"/>
              </a:rPr>
              <a:t>www.hs-emden-leer.de/sl/solar-rallye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  oder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  <a:hlinkClick r:id="rId5"/>
              </a:rPr>
              <a:t>www.solarmobil-deutschland.de</a:t>
            </a:r>
            <a:r>
              <a:rPr lang="de-DE" sz="13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 </a:t>
            </a:r>
          </a:p>
          <a:p>
            <a:pPr algn="just"/>
            <a:r>
              <a:rPr lang="de-DE" sz="13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 </a:t>
            </a:r>
          </a:p>
          <a:p>
            <a:pPr algn="ctr"/>
            <a:endParaRPr lang="de-DE" sz="1500" dirty="0">
              <a:ln w="12700">
                <a:solidFill>
                  <a:schemeClr val="tx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Eras Medium ITC" pitchFamily="34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288082" y="9068972"/>
            <a:ext cx="1215419" cy="327986"/>
          </a:xfrm>
          <a:prstGeom prst="rect">
            <a:avLst/>
          </a:prstGeom>
        </p:spPr>
        <p:txBody>
          <a:bodyPr wrap="none" lIns="96213" tIns="48107" rIns="96213" bIns="48107">
            <a:spAutoFit/>
          </a:bodyPr>
          <a:lstStyle/>
          <a:p>
            <a:pPr algn="ctr"/>
            <a:r>
              <a:rPr lang="de-DE" sz="1500" dirty="0" err="1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Medium ITC" pitchFamily="34" charset="0"/>
              </a:rPr>
              <a:t>Powered</a:t>
            </a:r>
            <a:r>
              <a:rPr lang="de-DE" sz="1500" dirty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Medium ITC" pitchFamily="34" charset="0"/>
              </a:rPr>
              <a:t> </a:t>
            </a:r>
            <a:r>
              <a:rPr lang="de-DE" sz="1500" dirty="0" err="1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Medium ITC" pitchFamily="34" charset="0"/>
              </a:rPr>
              <a:t>by</a:t>
            </a:r>
            <a:endParaRPr lang="de-DE" sz="1500" dirty="0">
              <a:latin typeface="Eras Medium ITC" pitchFamily="34" charset="0"/>
            </a:endParaRPr>
          </a:p>
        </p:txBody>
      </p:sp>
      <p:pic>
        <p:nvPicPr>
          <p:cNvPr id="19" name="Grafik 18" descr="logo-sw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94153" y="9636203"/>
            <a:ext cx="990273" cy="552843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513" y="3348286"/>
            <a:ext cx="3646313" cy="3107514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36" y="3343797"/>
            <a:ext cx="2256002" cy="3112003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562" y="2196158"/>
            <a:ext cx="2369024" cy="864096"/>
          </a:xfrm>
          <a:prstGeom prst="rect">
            <a:avLst/>
          </a:prstGeom>
        </p:spPr>
      </p:pic>
      <p:pic>
        <p:nvPicPr>
          <p:cNvPr id="20" name="Picture 2" descr="http://t0.gstatic.com/images?q=tbn:ANd9GcQsa-8mU5rrmHYfMCJ3RDFlnYlrpt8VEnjNRfW4PbQT3qPfhdxWgw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1754" y="9640426"/>
            <a:ext cx="1416980" cy="476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43078" y="323950"/>
            <a:ext cx="6741748" cy="1581218"/>
          </a:xfrm>
          <a:prstGeom prst="rect">
            <a:avLst/>
          </a:prstGeom>
          <a:gradFill rotWithShape="1">
            <a:gsLst>
              <a:gs pos="0">
                <a:srgbClr val="3366FF"/>
              </a:gs>
              <a:gs pos="25000">
                <a:srgbClr val="01A78F"/>
              </a:gs>
              <a:gs pos="50000">
                <a:srgbClr val="FFFF00"/>
              </a:gs>
              <a:gs pos="75000">
                <a:srgbClr val="FF6633"/>
              </a:gs>
              <a:gs pos="100000">
                <a:srgbClr val="FF339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6213" tIns="48107" rIns="96213" bIns="48107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7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latin typeface="Arial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43078" y="-66867"/>
            <a:ext cx="6669740" cy="1728369"/>
          </a:xfrm>
          <a:prstGeom prst="rect">
            <a:avLst/>
          </a:prstGeom>
          <a:noFill/>
        </p:spPr>
        <p:txBody>
          <a:bodyPr wrap="square" lIns="96213" tIns="48107" rIns="96213" bIns="48107" rtlCol="0" anchor="b">
            <a:spAutoFit/>
          </a:bodyPr>
          <a:lstStyle/>
          <a:p>
            <a:pPr algn="ctr">
              <a:lnSpc>
                <a:spcPct val="200000"/>
              </a:lnSpc>
            </a:pPr>
            <a:r>
              <a:rPr lang="de-DE" sz="4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Bold ITC" pitchFamily="34" charset="0"/>
              </a:rPr>
              <a:t>Solar-Rallye Emden</a:t>
            </a:r>
          </a:p>
          <a:p>
            <a:endParaRPr lang="de-DE" sz="1000" dirty="0">
              <a:ln w="17780" cmpd="sng">
                <a:solidFill>
                  <a:srgbClr val="FFFFFF"/>
                </a:solidFill>
                <a:prstDash val="solid"/>
                <a:miter lim="800000"/>
              </a:ln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85012" y="48594"/>
            <a:ext cx="316133" cy="866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213" tIns="48107" rIns="96213" bIns="48107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1000">
                <a:latin typeface="Arial" pitchFamily="34" charset="0"/>
                <a:ea typeface="Times New Roman" pitchFamily="18" charset="0"/>
              </a:rPr>
              <a:t>  </a:t>
            </a:r>
            <a:endParaRPr lang="de-DE" sz="5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2100">
                <a:solidFill>
                  <a:srgbClr val="4D4D4D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  </a:t>
            </a:r>
            <a:endParaRPr lang="de-DE" sz="5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>
              <a:latin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62314" y="9540974"/>
            <a:ext cx="1225934" cy="682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Grafik 11" descr="SPK_Emden_rot_RGB_72dpi_RS_20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90457" y="9583402"/>
            <a:ext cx="1350153" cy="677652"/>
          </a:xfrm>
          <a:prstGeom prst="rect">
            <a:avLst/>
          </a:prstGeom>
        </p:spPr>
      </p:pic>
      <p:sp>
        <p:nvSpPr>
          <p:cNvPr id="13" name="Rechteck 12"/>
          <p:cNvSpPr/>
          <p:nvPr/>
        </p:nvSpPr>
        <p:spPr>
          <a:xfrm>
            <a:off x="2232298" y="1307312"/>
            <a:ext cx="4968602" cy="404930"/>
          </a:xfrm>
          <a:prstGeom prst="rect">
            <a:avLst/>
          </a:prstGeom>
        </p:spPr>
        <p:txBody>
          <a:bodyPr wrap="square" lIns="96213" tIns="48107" rIns="96213" bIns="48107">
            <a:spAutoFit/>
          </a:bodyPr>
          <a:lstStyle/>
          <a:p>
            <a:pPr algn="ctr"/>
            <a:r>
              <a:rPr lang="de-DE" sz="2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Bold ITC" pitchFamily="34" charset="0"/>
              </a:rPr>
              <a:t>v</a:t>
            </a:r>
            <a:r>
              <a:rPr lang="de-DE" sz="20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Bold ITC" pitchFamily="34" charset="0"/>
              </a:rPr>
              <a:t>oraussichtlich 6. Juni 2026</a:t>
            </a:r>
            <a:endParaRPr lang="de-DE" sz="2000" dirty="0">
              <a:latin typeface="Eras Bold ITC" pitchFamily="34" charset="0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43078" y="2357420"/>
            <a:ext cx="4221468" cy="558818"/>
          </a:xfrm>
          <a:prstGeom prst="rect">
            <a:avLst/>
          </a:prstGeom>
        </p:spPr>
        <p:txBody>
          <a:bodyPr wrap="square" lIns="96213" tIns="48107" rIns="96213" bIns="48107">
            <a:spAutoFit/>
          </a:bodyPr>
          <a:lstStyle/>
          <a:p>
            <a:r>
              <a:rPr lang="de-DE" sz="30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latin typeface="Eras Bold ITC" panose="020B0907030504020204" pitchFamily="34" charset="0"/>
              </a:rPr>
              <a:t>Auf dem Campus der</a:t>
            </a:r>
            <a:endParaRPr lang="de-DE" sz="3000" b="1" dirty="0">
              <a:solidFill>
                <a:srgbClr val="0070C0"/>
              </a:solidFill>
              <a:latin typeface="Eras Bold ITC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336336" y="6557279"/>
            <a:ext cx="6641250" cy="2667088"/>
          </a:xfrm>
          <a:prstGeom prst="rect">
            <a:avLst/>
          </a:prstGeom>
        </p:spPr>
        <p:txBody>
          <a:bodyPr wrap="square" lIns="96213" tIns="48107" rIns="96213" bIns="48107">
            <a:spAutoFit/>
          </a:bodyPr>
          <a:lstStyle/>
          <a:p>
            <a:pPr algn="just"/>
            <a:r>
              <a:rPr lang="de-DE" sz="28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latin typeface="Eras Bold ITC" panose="020B0907030504020204" pitchFamily="34" charset="0"/>
              </a:rPr>
              <a:t>Stell dich der Herausforderung</a:t>
            </a:r>
          </a:p>
          <a:p>
            <a:pPr algn="ctr"/>
            <a:endParaRPr lang="de-DE" sz="1300" dirty="0">
              <a:ln w="12700">
                <a:solidFill>
                  <a:schemeClr val="tx1"/>
                </a:solidFill>
                <a:prstDash val="solid"/>
              </a:ln>
              <a:latin typeface="Eras Medium ITC" pitchFamily="34" charset="0"/>
            </a:endParaRPr>
          </a:p>
          <a:p>
            <a:pPr algn="just"/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Mitmachen können Schülerteams </a:t>
            </a:r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von Klasse 5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bis 21 </a:t>
            </a:r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Jahre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sowie im </a:t>
            </a:r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Firmen-Cup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auch Azubis und Studierende bis 25 Jahre. Sie treten mit selbstgebauten Solar-Modellfahrzeugen in verschiedenen Kategorien gegeneinander an. Die schnellsten sowie kreativsten Fahrzeuge werden ausgezeichnet. Die Sieger können am </a:t>
            </a:r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Bundesfinale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für Solar-Modellfahrzeuge </a:t>
            </a:r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teilnehmen.</a:t>
            </a:r>
          </a:p>
          <a:p>
            <a:pPr algn="just"/>
            <a:r>
              <a:rPr lang="de-DE" sz="14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Weitere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Informationen auch zu den Wettbewerbsregeln: </a:t>
            </a:r>
          </a:p>
          <a:p>
            <a:pPr algn="just"/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  <a:hlinkClick r:id="rId4"/>
              </a:rPr>
              <a:t>www.hs-emden-leer.de/sl/solar-rallye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  oder </a:t>
            </a:r>
            <a:r>
              <a:rPr lang="de-DE" sz="14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  <a:hlinkClick r:id="rId5"/>
              </a:rPr>
              <a:t>www.solarmobil-deutschland.de</a:t>
            </a:r>
            <a:r>
              <a:rPr lang="de-DE" sz="1300" dirty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 </a:t>
            </a:r>
          </a:p>
          <a:p>
            <a:pPr algn="just"/>
            <a:r>
              <a:rPr lang="de-DE" sz="1300" dirty="0" smtClean="0">
                <a:ln w="12700">
                  <a:solidFill>
                    <a:schemeClr val="tx1"/>
                  </a:solidFill>
                  <a:prstDash val="solid"/>
                </a:ln>
                <a:latin typeface="Eras Medium ITC" pitchFamily="34" charset="0"/>
              </a:rPr>
              <a:t> </a:t>
            </a:r>
          </a:p>
          <a:p>
            <a:pPr algn="ctr"/>
            <a:endParaRPr lang="de-DE" sz="1500" dirty="0">
              <a:ln w="12700">
                <a:solidFill>
                  <a:schemeClr val="tx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Eras Medium ITC" pitchFamily="34" charset="0"/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288082" y="9068972"/>
            <a:ext cx="1215419" cy="327986"/>
          </a:xfrm>
          <a:prstGeom prst="rect">
            <a:avLst/>
          </a:prstGeom>
        </p:spPr>
        <p:txBody>
          <a:bodyPr wrap="none" lIns="96213" tIns="48107" rIns="96213" bIns="48107">
            <a:spAutoFit/>
          </a:bodyPr>
          <a:lstStyle/>
          <a:p>
            <a:pPr algn="ctr"/>
            <a:r>
              <a:rPr lang="de-DE" sz="1500" dirty="0" err="1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Medium ITC" pitchFamily="34" charset="0"/>
              </a:rPr>
              <a:t>Powered</a:t>
            </a:r>
            <a:r>
              <a:rPr lang="de-DE" sz="1500" dirty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Medium ITC" pitchFamily="34" charset="0"/>
              </a:rPr>
              <a:t> </a:t>
            </a:r>
            <a:r>
              <a:rPr lang="de-DE" sz="1500" dirty="0" err="1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 Medium ITC" pitchFamily="34" charset="0"/>
              </a:rPr>
              <a:t>by</a:t>
            </a:r>
            <a:endParaRPr lang="de-DE" sz="1500" dirty="0">
              <a:latin typeface="Eras Medium ITC" pitchFamily="34" charset="0"/>
            </a:endParaRPr>
          </a:p>
        </p:txBody>
      </p:sp>
      <p:pic>
        <p:nvPicPr>
          <p:cNvPr id="19" name="Grafik 18" descr="logo-sw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94153" y="9636203"/>
            <a:ext cx="990273" cy="552843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513" y="3348286"/>
            <a:ext cx="3646313" cy="3107514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36" y="3343797"/>
            <a:ext cx="2256002" cy="3112003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562" y="2196158"/>
            <a:ext cx="2369024" cy="864096"/>
          </a:xfrm>
          <a:prstGeom prst="rect">
            <a:avLst/>
          </a:prstGeom>
        </p:spPr>
      </p:pic>
      <p:pic>
        <p:nvPicPr>
          <p:cNvPr id="20" name="Picture 2" descr="http://t0.gstatic.com/images?q=tbn:ANd9GcQsa-8mU5rrmHYfMCJ3RDFlnYlrpt8VEnjNRfW4PbQT3qPfhdxWgw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1754" y="9640426"/>
            <a:ext cx="1416980" cy="4766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043680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Benutzerdefiniert</PresentationFormat>
  <Paragraphs>24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Calibri</vt:lpstr>
      <vt:lpstr>Eras Bold ITC</vt:lpstr>
      <vt:lpstr>Eras Medium ITC</vt:lpstr>
      <vt:lpstr>Times New Roman</vt:lpstr>
      <vt:lpstr>Larissa-Design</vt:lpstr>
      <vt:lpstr>PowerPoint-Präsentation</vt:lpstr>
      <vt:lpstr>PowerPoint-Präsentation</vt:lpstr>
    </vt:vector>
  </TitlesOfParts>
  <Company>FHOOW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st1003</dc:creator>
  <cp:lastModifiedBy>Wild, Stefan</cp:lastModifiedBy>
  <cp:revision>73</cp:revision>
  <cp:lastPrinted>2025-09-12T08:27:35Z</cp:lastPrinted>
  <dcterms:created xsi:type="dcterms:W3CDTF">2012-04-10T07:36:47Z</dcterms:created>
  <dcterms:modified xsi:type="dcterms:W3CDTF">2026-01-13T07:43:32Z</dcterms:modified>
</cp:coreProperties>
</file>