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48" r:id="rId2"/>
  </p:sldMasterIdLst>
  <p:notesMasterIdLst>
    <p:notesMasterId r:id="rId25"/>
  </p:notesMasterIdLst>
  <p:sldIdLst>
    <p:sldId id="262" r:id="rId3"/>
    <p:sldId id="260" r:id="rId4"/>
    <p:sldId id="257" r:id="rId5"/>
    <p:sldId id="258" r:id="rId6"/>
    <p:sldId id="263" r:id="rId7"/>
    <p:sldId id="265" r:id="rId8"/>
    <p:sldId id="266" r:id="rId9"/>
    <p:sldId id="267" r:id="rId10"/>
    <p:sldId id="261" r:id="rId11"/>
    <p:sldId id="264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0844C-4665-427E-892B-0EB1CB2B1D25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8EEAA-3B29-4E02-B1AD-07CBFE11E0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3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17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83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184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40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18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62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926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69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9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6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0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8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2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05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8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:\TEMPLATES\SLIDE SHOWS\POWERPOINT TEMPLATE\2017\SAGE Publishing Logo_white_300p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6068349"/>
            <a:ext cx="1628457" cy="6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69359" y="6391166"/>
            <a:ext cx="700877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>
                <a:solidFill>
                  <a:schemeClr val="bg1"/>
                </a:solidFill>
              </a:rPr>
              <a:t>Los Angeles | London | New Delhi | Singapore | Washington DC | Melbourne | Toronto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3AAE55-06BB-DE45-B205-DA6BAB45E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25599"/>
            <a:ext cx="10363200" cy="97804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ts val="6667"/>
              </a:lnSpc>
              <a:defRPr sz="6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DEBAF30-8A1F-774C-B779-85A44E4B1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001079"/>
            <a:ext cx="10363200" cy="7207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4933"/>
              </a:lnSpc>
              <a:buNone/>
              <a:defRPr sz="45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3BDB-83BC-4DF0-9DF4-9A4B865F7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6A228-6B88-4E35-A4D8-63893426D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AB15B-5296-4B55-B9BD-23117E77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86E-8DDA-4BD5-98C3-171BC49C6285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0F202-E817-498F-B813-91C443E7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41E9-2487-476F-A379-8D4472AC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C3EC-E41E-4631-B457-90636FD0D1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AA4AF1-8822-444F-BFFE-D8B97B03A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25599"/>
            <a:ext cx="10363200" cy="97804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ts val="6667"/>
              </a:lnSpc>
              <a:defRPr sz="6267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C436466-B7D0-7B41-B446-DE58429FB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001079"/>
            <a:ext cx="10363200" cy="7207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4933"/>
              </a:lnSpc>
              <a:buNone/>
              <a:defRPr sz="4533"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DDA6B0-CCDA-494B-9FF5-5AF83797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9471"/>
            <a:ext cx="10972800" cy="74898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267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5BD104-9DDA-A245-B0A5-9B87747DE89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3" y="1780989"/>
            <a:ext cx="10972797" cy="4321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988300" y="1916832"/>
            <a:ext cx="3594099" cy="1867768"/>
          </a:xfrm>
          <a:prstGeom prst="wedgeRoundRectCallout">
            <a:avLst>
              <a:gd name="adj1" fmla="val 8962"/>
              <a:gd name="adj2" fmla="val 85240"/>
              <a:gd name="adj3" fmla="val 16667"/>
            </a:avLst>
          </a:prstGeom>
          <a:solidFill>
            <a:schemeClr val="tx2"/>
          </a:solidFill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A092D7-0A8D-854A-B0AE-014E2186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9471"/>
            <a:ext cx="10972800" cy="74898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267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270EF0-FBA9-B747-8E0C-1FB94467BD8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3" y="1780989"/>
            <a:ext cx="6196312" cy="4321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14268"/>
            <a:ext cx="3594099" cy="1867768"/>
          </a:xfrm>
          <a:prstGeom prst="wedgeRoundRectCallout">
            <a:avLst>
              <a:gd name="adj1" fmla="val -7999"/>
              <a:gd name="adj2" fmla="val 77761"/>
              <a:gd name="adj3" fmla="val 16667"/>
            </a:avLst>
          </a:prstGeom>
          <a:solidFill>
            <a:schemeClr val="tx2"/>
          </a:solidFill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8BD00A-0D6D-5B41-BD17-EA80610B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9471"/>
            <a:ext cx="10972800" cy="74898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267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288CDF-D218-F94E-A4EB-33351231A4C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386088" y="1780989"/>
            <a:ext cx="6196312" cy="4321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175398" y="901700"/>
            <a:ext cx="9841209" cy="4343400"/>
          </a:xfrm>
          <a:prstGeom prst="roundRect">
            <a:avLst>
              <a:gd name="adj" fmla="val 9731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wrap="square" lIns="365760" tIns="274320" rIns="365760" bIns="27432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63" y="262757"/>
            <a:ext cx="9475275" cy="5843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3596AD-6C18-6143-A974-8F273572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9471"/>
            <a:ext cx="10972800" cy="74898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649B07-95AC-3C49-AC48-56F9F369DF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780989"/>
            <a:ext cx="10972800" cy="4171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133">
                <a:solidFill>
                  <a:schemeClr val="bg1"/>
                </a:solidFill>
              </a:defRPr>
            </a:lvl2pPr>
            <a:lvl3pPr>
              <a:defRPr sz="1867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2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6" r:id="rId2"/>
    <p:sldLayoutId id="2147483658" r:id="rId3"/>
    <p:sldLayoutId id="2147483673" r:id="rId4"/>
    <p:sldLayoutId id="2147483674" r:id="rId5"/>
    <p:sldLayoutId id="2147483670" r:id="rId6"/>
    <p:sldLayoutId id="2147483672" r:id="rId7"/>
    <p:sldLayoutId id="2147483677" r:id="rId8"/>
    <p:sldLayoutId id="214748367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6E4852-8763-4B7F-87CB-C002A594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918F0-7DF8-4007-8F92-AA1BF84DE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5EC67-B027-44E9-BF1C-A44B3EF1F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486E-8DDA-4BD5-98C3-171BC49C6285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CC271-A0C0-4F2A-BFE9-5FC796FC4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B2270-6BDA-48E4-A342-EFD743E52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C3EC-E41E-4631-B457-90636FD0D1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01F11-C2B7-43F5-8111-B42D07BFD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96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Sage Open Access Portal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Author Workflow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German Academic Institutions agreement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3FAC25-44EC-4809-BD66-6C712A55C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68273"/>
            <a:ext cx="10972800" cy="707886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</a:rPr>
              <a:t>Complete Open Access Process email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86DBF6E-7316-ADA8-65F1-CF7A8FD8F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57" y="1049610"/>
            <a:ext cx="8859486" cy="566816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6603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Open Access Summary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9E62134-DB39-4178-3686-85E1ACAFA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9" y="1071562"/>
            <a:ext cx="11636375" cy="490909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7995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Register/Log In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EDC318-AF08-192D-45A9-86D0E9E9F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169226"/>
            <a:ext cx="10828498" cy="522204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0457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License Selection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7D5338-23A2-840D-7F70-29F3C674C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81" y="1543049"/>
            <a:ext cx="11765837" cy="419037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1763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License Selection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7" name="Picture 6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AD85BFDF-EC0B-09E4-F9A8-ED3CB16D6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8" y="1087371"/>
            <a:ext cx="8840434" cy="550621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7955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Assign Payer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A33F48-6479-2A8A-76A5-D4AEA32BF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279817"/>
            <a:ext cx="11525250" cy="486559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3773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Assign Payer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– Option 1 Nominate Bill Payer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39B36-8638-B12E-4F01-F4FBECFA0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157" y="1066191"/>
            <a:ext cx="8848725" cy="558491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4360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Assign Payer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– Option 2 I am the Bill Payer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3609CB-40F9-E6FA-C16F-BEA07A3EA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92" y="1327462"/>
            <a:ext cx="11396016" cy="496856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62308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Confirm Billing Details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36A6F67-199E-AF88-2537-E4068B47A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8" y="1237922"/>
            <a:ext cx="10995797" cy="518192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1362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Preview Invoice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208368-4698-FEBE-157B-6AEC2B03B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5" y="1252200"/>
            <a:ext cx="11148349" cy="51105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3708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01F11-C2B7-43F5-8111-B42D07BFD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Hybrid Article Workflow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3FAC25-44EC-4809-BD66-6C712A55C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2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Make Payment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– Credit Card Payment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ED2F96A-E68E-3F05-DEE0-EF4BF1585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73" y="1134543"/>
            <a:ext cx="7725853" cy="548716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9418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" y="182205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Make Payment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– Send Final Invoice (Credit Card or Bank Transfer)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827AC5D3-82E9-EB67-2AFE-CEA886B32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86" y="977439"/>
            <a:ext cx="5944027" cy="574033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2524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" y="182205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Pay Sage Open Access Invoice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B5C7C7-F474-E6EA-CAD3-6A7DC3B96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36" y="1152176"/>
            <a:ext cx="8215839" cy="544260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4530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239F-8A85-4232-9FB0-8CC066CB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" y="19228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Open Access Offer Email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801CDCE-F55F-CACA-EE36-61EDF5EA9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C7D896-A513-DE40-F721-111BA974F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18" y="1104518"/>
            <a:ext cx="8283671" cy="556120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1924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Choose Open Access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21B6FA3-2CA5-BB0F-0037-8723DDA13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8" y="1228378"/>
            <a:ext cx="11202963" cy="497274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9564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Register/Log In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EDC318-AF08-192D-45A9-86D0E9E9F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169226"/>
            <a:ext cx="10828498" cy="522204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4323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License Selection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8A593A-2B9E-5A26-D1CB-393014785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347096"/>
            <a:ext cx="10896600" cy="465783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301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License Selection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973EFC-5094-E020-25B6-AA326C589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969517"/>
            <a:ext cx="9191625" cy="576478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5319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4576-E90B-4FD8-8C76-4F9FDA3E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23701"/>
            <a:ext cx="10972800" cy="748988"/>
          </a:xfrm>
        </p:spPr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Order Confirmation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6BB022-F544-3F9D-602C-27B1A70A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BDF0947-0E6A-707B-A337-DBED0D6DC3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0" t="48412"/>
          <a:stretch/>
        </p:blipFill>
        <p:spPr>
          <a:xfrm>
            <a:off x="511597" y="972265"/>
            <a:ext cx="5584403" cy="100373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3D7D37-5133-0E5A-88B4-8A500E5E7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4" y="2075578"/>
            <a:ext cx="7272777" cy="464219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4893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01F11-C2B7-43F5-8111-B42D07BFD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Gold Article Workflow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3FAC25-44EC-4809-BD66-6C712A55C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140224"/>
            <a:ext cx="3119438" cy="4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2971"/>
      </p:ext>
    </p:extLst>
  </p:cSld>
  <p:clrMapOvr>
    <a:masterClrMapping/>
  </p:clrMapOvr>
</p:sld>
</file>

<file path=ppt/theme/theme1.xml><?xml version="1.0" encoding="utf-8"?>
<a:theme xmlns:a="http://schemas.openxmlformats.org/drawingml/2006/main" name="New Master Slides widescreen">
  <a:themeElements>
    <a:clrScheme name="SAGE">
      <a:dk1>
        <a:srgbClr val="000000"/>
      </a:dk1>
      <a:lt1>
        <a:srgbClr val="FFFFFF"/>
      </a:lt1>
      <a:dk2>
        <a:srgbClr val="1B5BC6"/>
      </a:dk2>
      <a:lt2>
        <a:srgbClr val="FFFFFF"/>
      </a:lt2>
      <a:accent1>
        <a:srgbClr val="61AEED"/>
      </a:accent1>
      <a:accent2>
        <a:srgbClr val="0099A8"/>
      </a:accent2>
      <a:accent3>
        <a:srgbClr val="F0536A"/>
      </a:accent3>
      <a:accent4>
        <a:srgbClr val="630361"/>
      </a:accent4>
      <a:accent5>
        <a:srgbClr val="66BA6B"/>
      </a:accent5>
      <a:accent6>
        <a:srgbClr val="FBAE16"/>
      </a:accent6>
      <a:hlink>
        <a:srgbClr val="1B5BC6"/>
      </a:hlink>
      <a:folHlink>
        <a:srgbClr val="1B5BC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Breitbild</PresentationFormat>
  <Paragraphs>41</Paragraphs>
  <Slides>22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New Master Slides widescreen</vt:lpstr>
      <vt:lpstr>Office Theme</vt:lpstr>
      <vt:lpstr>Sage Open Access Portal  Author Workflow German Academic Institutions agreement</vt:lpstr>
      <vt:lpstr>Hybrid Article Workflow</vt:lpstr>
      <vt:lpstr>Open Access Offer Email</vt:lpstr>
      <vt:lpstr>Choose Open Access</vt:lpstr>
      <vt:lpstr>Register/Log In</vt:lpstr>
      <vt:lpstr>License Selection </vt:lpstr>
      <vt:lpstr>License Selection </vt:lpstr>
      <vt:lpstr>Order Confirmation </vt:lpstr>
      <vt:lpstr>Gold Article Workflow</vt:lpstr>
      <vt:lpstr>Complete Open Access Process email</vt:lpstr>
      <vt:lpstr>Open Access Summary</vt:lpstr>
      <vt:lpstr>Register/Log In</vt:lpstr>
      <vt:lpstr>License Selection</vt:lpstr>
      <vt:lpstr>License Selection</vt:lpstr>
      <vt:lpstr>Assign Payer</vt:lpstr>
      <vt:lpstr>Assign Payer – Option 1 Nominate Bill Payer</vt:lpstr>
      <vt:lpstr>Assign Payer – Option 2 I am the Bill Payer</vt:lpstr>
      <vt:lpstr>Confirm Billing Details</vt:lpstr>
      <vt:lpstr>Preview Invoice</vt:lpstr>
      <vt:lpstr>Make Payment – Credit Card Payment</vt:lpstr>
      <vt:lpstr>Make Payment – Send Final Invoice (Credit Card or Bank Transfer)</vt:lpstr>
      <vt:lpstr>Pay Sage Open Access Invoice</vt:lpstr>
    </vt:vector>
  </TitlesOfParts>
  <Company>Sage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Open Access Portal  Author Workflow German Academic Institutions agreement</dc:title>
  <dc:creator>Harriet Upton (she/her)</dc:creator>
  <cp:lastModifiedBy>Zimmermann, Sigrid</cp:lastModifiedBy>
  <cp:revision>2</cp:revision>
  <dcterms:created xsi:type="dcterms:W3CDTF">2023-04-06T09:32:17Z</dcterms:created>
  <dcterms:modified xsi:type="dcterms:W3CDTF">2023-04-23T13:44:27Z</dcterms:modified>
</cp:coreProperties>
</file>